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2"/>
  </p:notesMasterIdLst>
  <p:sldIdLst>
    <p:sldId id="256" r:id="rId4"/>
    <p:sldId id="258" r:id="rId5"/>
    <p:sldId id="262" r:id="rId6"/>
    <p:sldId id="290" r:id="rId7"/>
    <p:sldId id="270" r:id="rId8"/>
    <p:sldId id="291" r:id="rId9"/>
    <p:sldId id="292" r:id="rId10"/>
    <p:sldId id="293" r:id="rId11"/>
    <p:sldId id="311" r:id="rId12"/>
    <p:sldId id="259" r:id="rId13"/>
    <p:sldId id="294" r:id="rId14"/>
    <p:sldId id="295" r:id="rId15"/>
    <p:sldId id="296" r:id="rId16"/>
    <p:sldId id="297" r:id="rId17"/>
    <p:sldId id="299" r:id="rId18"/>
    <p:sldId id="300" r:id="rId19"/>
    <p:sldId id="312" r:id="rId20"/>
    <p:sldId id="301" r:id="rId21"/>
    <p:sldId id="302" r:id="rId22"/>
    <p:sldId id="303" r:id="rId23"/>
    <p:sldId id="304" r:id="rId24"/>
    <p:sldId id="305" r:id="rId25"/>
    <p:sldId id="306" r:id="rId26"/>
    <p:sldId id="307" r:id="rId27"/>
    <p:sldId id="308" r:id="rId28"/>
    <p:sldId id="309" r:id="rId29"/>
    <p:sldId id="313" r:id="rId30"/>
    <p:sldId id="261"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76" autoAdjust="0"/>
  </p:normalViewPr>
  <p:slideViewPr>
    <p:cSldViewPr>
      <p:cViewPr>
        <p:scale>
          <a:sx n="80" d="100"/>
          <a:sy n="80" d="100"/>
        </p:scale>
        <p:origin x="-1512" y="-1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FA031-B1AA-4B81-99C9-22C4055DD9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928D2F-3D88-450C-8398-24535A21093E}">
      <dgm:prSet phldrT="[Text]" custT="1"/>
      <dgm:spPr/>
      <dgm:t>
        <a:bodyPr/>
        <a:lstStyle/>
        <a:p>
          <a:pPr algn="r" rtl="1"/>
          <a:r>
            <a:rPr lang="ar-KW" sz="2400" b="1" dirty="0" smtClean="0"/>
            <a:t>ما هو صندوق الاستثمار</a:t>
          </a:r>
          <a:r>
            <a:rPr lang="ar-KW" sz="1400" b="1" dirty="0" smtClean="0"/>
            <a:t>: </a:t>
          </a:r>
          <a:endParaRPr lang="en-US" sz="1400" b="1" dirty="0"/>
        </a:p>
      </dgm:t>
    </dgm:pt>
    <dgm:pt modelId="{7E9FB5E4-52A8-4BB3-B06F-9BDFB8692E3C}" type="parTrans" cxnId="{A2B05E45-81E0-44F8-A639-B2B9B619ECD1}">
      <dgm:prSet/>
      <dgm:spPr/>
      <dgm:t>
        <a:bodyPr/>
        <a:lstStyle/>
        <a:p>
          <a:endParaRPr lang="en-US"/>
        </a:p>
      </dgm:t>
    </dgm:pt>
    <dgm:pt modelId="{3ED74777-0EFF-4D5B-A6BE-470FAC42414F}" type="sibTrans" cxnId="{A2B05E45-81E0-44F8-A639-B2B9B619ECD1}">
      <dgm:prSet/>
      <dgm:spPr/>
      <dgm:t>
        <a:bodyPr/>
        <a:lstStyle/>
        <a:p>
          <a:endParaRPr lang="en-US"/>
        </a:p>
      </dgm:t>
    </dgm:pt>
    <dgm:pt modelId="{1A6A828D-8000-43E4-B2EC-0455E4CC4950}" type="pres">
      <dgm:prSet presAssocID="{F61FA031-B1AA-4B81-99C9-22C4055DD9AB}" presName="linear" presStyleCnt="0">
        <dgm:presLayoutVars>
          <dgm:dir/>
          <dgm:animLvl val="lvl"/>
          <dgm:resizeHandles val="exact"/>
        </dgm:presLayoutVars>
      </dgm:prSet>
      <dgm:spPr/>
      <dgm:t>
        <a:bodyPr/>
        <a:lstStyle/>
        <a:p>
          <a:endParaRPr lang="en-US"/>
        </a:p>
      </dgm:t>
    </dgm:pt>
    <dgm:pt modelId="{AA439274-607E-47C2-A04E-52D61EF6F20C}" type="pres">
      <dgm:prSet presAssocID="{3E928D2F-3D88-450C-8398-24535A21093E}" presName="parentLin" presStyleCnt="0"/>
      <dgm:spPr/>
    </dgm:pt>
    <dgm:pt modelId="{FEC11A6A-7486-4A03-ACC9-B0F2A826B524}" type="pres">
      <dgm:prSet presAssocID="{3E928D2F-3D88-450C-8398-24535A21093E}" presName="parentLeftMargin" presStyleLbl="node1" presStyleIdx="0" presStyleCnt="1"/>
      <dgm:spPr/>
      <dgm:t>
        <a:bodyPr/>
        <a:lstStyle/>
        <a:p>
          <a:endParaRPr lang="en-US"/>
        </a:p>
      </dgm:t>
    </dgm:pt>
    <dgm:pt modelId="{D17F5234-47EA-409A-9F4B-2D1591BD3889}" type="pres">
      <dgm:prSet presAssocID="{3E928D2F-3D88-450C-8398-24535A21093E}" presName="parentText" presStyleLbl="node1" presStyleIdx="0" presStyleCnt="1" custScaleX="87302" custScaleY="36396" custLinFactX="40404" custLinFactNeighborX="100000" custLinFactNeighborY="-13108">
        <dgm:presLayoutVars>
          <dgm:chMax val="0"/>
          <dgm:bulletEnabled val="1"/>
        </dgm:presLayoutVars>
      </dgm:prSet>
      <dgm:spPr/>
      <dgm:t>
        <a:bodyPr/>
        <a:lstStyle/>
        <a:p>
          <a:endParaRPr lang="en-US"/>
        </a:p>
      </dgm:t>
    </dgm:pt>
    <dgm:pt modelId="{0696A036-45FD-4C4F-802D-8C9AA3DE1A09}" type="pres">
      <dgm:prSet presAssocID="{3E928D2F-3D88-450C-8398-24535A21093E}" presName="negativeSpace" presStyleCnt="0"/>
      <dgm:spPr/>
    </dgm:pt>
    <dgm:pt modelId="{66DC5943-6BB0-485C-9620-8802EDDB818B}" type="pres">
      <dgm:prSet presAssocID="{3E928D2F-3D88-450C-8398-24535A21093E}" presName="childText" presStyleLbl="conFgAcc1" presStyleIdx="0" presStyleCnt="1" custScaleY="266974" custLinFactNeighborY="16002">
        <dgm:presLayoutVars>
          <dgm:bulletEnabled val="1"/>
        </dgm:presLayoutVars>
      </dgm:prSet>
      <dgm:spPr/>
      <dgm:t>
        <a:bodyPr/>
        <a:lstStyle/>
        <a:p>
          <a:endParaRPr lang="en-US"/>
        </a:p>
      </dgm:t>
    </dgm:pt>
  </dgm:ptLst>
  <dgm:cxnLst>
    <dgm:cxn modelId="{A2B05E45-81E0-44F8-A639-B2B9B619ECD1}" srcId="{F61FA031-B1AA-4B81-99C9-22C4055DD9AB}" destId="{3E928D2F-3D88-450C-8398-24535A21093E}" srcOrd="0" destOrd="0" parTransId="{7E9FB5E4-52A8-4BB3-B06F-9BDFB8692E3C}" sibTransId="{3ED74777-0EFF-4D5B-A6BE-470FAC42414F}"/>
    <dgm:cxn modelId="{C5D5DC3A-6139-4222-A602-1D7B220194E5}" type="presOf" srcId="{3E928D2F-3D88-450C-8398-24535A21093E}" destId="{D17F5234-47EA-409A-9F4B-2D1591BD3889}" srcOrd="1" destOrd="0" presId="urn:microsoft.com/office/officeart/2005/8/layout/list1"/>
    <dgm:cxn modelId="{399B495A-71BB-44E4-AF0B-DF89E6BD0536}" type="presOf" srcId="{F61FA031-B1AA-4B81-99C9-22C4055DD9AB}" destId="{1A6A828D-8000-43E4-B2EC-0455E4CC4950}" srcOrd="0" destOrd="0" presId="urn:microsoft.com/office/officeart/2005/8/layout/list1"/>
    <dgm:cxn modelId="{56640810-650D-43B5-84BD-488FCEB2BC18}" type="presOf" srcId="{3E928D2F-3D88-450C-8398-24535A21093E}" destId="{FEC11A6A-7486-4A03-ACC9-B0F2A826B524}" srcOrd="0" destOrd="0" presId="urn:microsoft.com/office/officeart/2005/8/layout/list1"/>
    <dgm:cxn modelId="{5920A01E-C166-4CA6-B533-9D49CCE2658A}" type="presParOf" srcId="{1A6A828D-8000-43E4-B2EC-0455E4CC4950}" destId="{AA439274-607E-47C2-A04E-52D61EF6F20C}" srcOrd="0" destOrd="0" presId="urn:microsoft.com/office/officeart/2005/8/layout/list1"/>
    <dgm:cxn modelId="{17966C1C-1906-4C45-BBD4-177F539AC1EB}" type="presParOf" srcId="{AA439274-607E-47C2-A04E-52D61EF6F20C}" destId="{FEC11A6A-7486-4A03-ACC9-B0F2A826B524}" srcOrd="0" destOrd="0" presId="urn:microsoft.com/office/officeart/2005/8/layout/list1"/>
    <dgm:cxn modelId="{5843E88C-6860-428B-AAC0-42CE7C17D989}" type="presParOf" srcId="{AA439274-607E-47C2-A04E-52D61EF6F20C}" destId="{D17F5234-47EA-409A-9F4B-2D1591BD3889}" srcOrd="1" destOrd="0" presId="urn:microsoft.com/office/officeart/2005/8/layout/list1"/>
    <dgm:cxn modelId="{7BCB5FA3-5925-4710-A8C9-8A9D0095182A}" type="presParOf" srcId="{1A6A828D-8000-43E4-B2EC-0455E4CC4950}" destId="{0696A036-45FD-4C4F-802D-8C9AA3DE1A09}" srcOrd="1" destOrd="0" presId="urn:microsoft.com/office/officeart/2005/8/layout/list1"/>
    <dgm:cxn modelId="{C4DD5065-9F72-4F30-892B-E0CD6948E7FB}" type="presParOf" srcId="{1A6A828D-8000-43E4-B2EC-0455E4CC4950}" destId="{66DC5943-6BB0-485C-9620-8802EDDB818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FA031-B1AA-4B81-99C9-22C4055DD9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928D2F-3D88-450C-8398-24535A21093E}">
      <dgm:prSet phldrT="[Text]" custT="1"/>
      <dgm:spPr/>
      <dgm:t>
        <a:bodyPr/>
        <a:lstStyle/>
        <a:p>
          <a:pPr algn="r" rtl="1"/>
          <a:r>
            <a:rPr lang="ar-KW" sz="2400" b="1" dirty="0" smtClean="0"/>
            <a:t>ما هو صندوق الاستثمار</a:t>
          </a:r>
          <a:r>
            <a:rPr lang="ar-KW" sz="1400" b="1" dirty="0" smtClean="0"/>
            <a:t>: </a:t>
          </a:r>
          <a:endParaRPr lang="en-US" sz="1400" b="1" dirty="0"/>
        </a:p>
      </dgm:t>
    </dgm:pt>
    <dgm:pt modelId="{7E9FB5E4-52A8-4BB3-B06F-9BDFB8692E3C}" type="parTrans" cxnId="{A2B05E45-81E0-44F8-A639-B2B9B619ECD1}">
      <dgm:prSet/>
      <dgm:spPr/>
      <dgm:t>
        <a:bodyPr/>
        <a:lstStyle/>
        <a:p>
          <a:endParaRPr lang="en-US"/>
        </a:p>
      </dgm:t>
    </dgm:pt>
    <dgm:pt modelId="{3ED74777-0EFF-4D5B-A6BE-470FAC42414F}" type="sibTrans" cxnId="{A2B05E45-81E0-44F8-A639-B2B9B619ECD1}">
      <dgm:prSet/>
      <dgm:spPr/>
      <dgm:t>
        <a:bodyPr/>
        <a:lstStyle/>
        <a:p>
          <a:endParaRPr lang="en-US"/>
        </a:p>
      </dgm:t>
    </dgm:pt>
    <dgm:pt modelId="{1A6A828D-8000-43E4-B2EC-0455E4CC4950}" type="pres">
      <dgm:prSet presAssocID="{F61FA031-B1AA-4B81-99C9-22C4055DD9AB}" presName="linear" presStyleCnt="0">
        <dgm:presLayoutVars>
          <dgm:dir/>
          <dgm:animLvl val="lvl"/>
          <dgm:resizeHandles val="exact"/>
        </dgm:presLayoutVars>
      </dgm:prSet>
      <dgm:spPr/>
      <dgm:t>
        <a:bodyPr/>
        <a:lstStyle/>
        <a:p>
          <a:endParaRPr lang="en-US"/>
        </a:p>
      </dgm:t>
    </dgm:pt>
    <dgm:pt modelId="{AA439274-607E-47C2-A04E-52D61EF6F20C}" type="pres">
      <dgm:prSet presAssocID="{3E928D2F-3D88-450C-8398-24535A21093E}" presName="parentLin" presStyleCnt="0"/>
      <dgm:spPr/>
    </dgm:pt>
    <dgm:pt modelId="{FEC11A6A-7486-4A03-ACC9-B0F2A826B524}" type="pres">
      <dgm:prSet presAssocID="{3E928D2F-3D88-450C-8398-24535A21093E}" presName="parentLeftMargin" presStyleLbl="node1" presStyleIdx="0" presStyleCnt="1"/>
      <dgm:spPr/>
      <dgm:t>
        <a:bodyPr/>
        <a:lstStyle/>
        <a:p>
          <a:endParaRPr lang="en-US"/>
        </a:p>
      </dgm:t>
    </dgm:pt>
    <dgm:pt modelId="{D17F5234-47EA-409A-9F4B-2D1591BD3889}" type="pres">
      <dgm:prSet presAssocID="{3E928D2F-3D88-450C-8398-24535A21093E}" presName="parentText" presStyleLbl="node1" presStyleIdx="0" presStyleCnt="1" custScaleX="87302" custScaleY="41822" custLinFactX="41615" custLinFactNeighborX="100000" custLinFactNeighborY="-5511">
        <dgm:presLayoutVars>
          <dgm:chMax val="0"/>
          <dgm:bulletEnabled val="1"/>
        </dgm:presLayoutVars>
      </dgm:prSet>
      <dgm:spPr/>
      <dgm:t>
        <a:bodyPr/>
        <a:lstStyle/>
        <a:p>
          <a:endParaRPr lang="en-US"/>
        </a:p>
      </dgm:t>
    </dgm:pt>
    <dgm:pt modelId="{0696A036-45FD-4C4F-802D-8C9AA3DE1A09}" type="pres">
      <dgm:prSet presAssocID="{3E928D2F-3D88-450C-8398-24535A21093E}" presName="negativeSpace" presStyleCnt="0"/>
      <dgm:spPr/>
    </dgm:pt>
    <dgm:pt modelId="{66DC5943-6BB0-485C-9620-8802EDDB818B}" type="pres">
      <dgm:prSet presAssocID="{3E928D2F-3D88-450C-8398-24535A21093E}" presName="childText" presStyleLbl="conFgAcc1" presStyleIdx="0" presStyleCnt="1" custScaleY="266974" custLinFactNeighborY="16002">
        <dgm:presLayoutVars>
          <dgm:bulletEnabled val="1"/>
        </dgm:presLayoutVars>
      </dgm:prSet>
      <dgm:spPr/>
      <dgm:t>
        <a:bodyPr/>
        <a:lstStyle/>
        <a:p>
          <a:endParaRPr lang="en-US"/>
        </a:p>
      </dgm:t>
    </dgm:pt>
  </dgm:ptLst>
  <dgm:cxnLst>
    <dgm:cxn modelId="{A2B05E45-81E0-44F8-A639-B2B9B619ECD1}" srcId="{F61FA031-B1AA-4B81-99C9-22C4055DD9AB}" destId="{3E928D2F-3D88-450C-8398-24535A21093E}" srcOrd="0" destOrd="0" parTransId="{7E9FB5E4-52A8-4BB3-B06F-9BDFB8692E3C}" sibTransId="{3ED74777-0EFF-4D5B-A6BE-470FAC42414F}"/>
    <dgm:cxn modelId="{3B68CF28-38D5-47DA-A323-A42728905D96}" type="presOf" srcId="{3E928D2F-3D88-450C-8398-24535A21093E}" destId="{D17F5234-47EA-409A-9F4B-2D1591BD3889}" srcOrd="1" destOrd="0" presId="urn:microsoft.com/office/officeart/2005/8/layout/list1"/>
    <dgm:cxn modelId="{2D64C138-4C0F-47CE-8902-AB89F1D76EF1}" type="presOf" srcId="{F61FA031-B1AA-4B81-99C9-22C4055DD9AB}" destId="{1A6A828D-8000-43E4-B2EC-0455E4CC4950}" srcOrd="0" destOrd="0" presId="urn:microsoft.com/office/officeart/2005/8/layout/list1"/>
    <dgm:cxn modelId="{500F284F-1BA7-4291-9809-7AE8F921B352}" type="presOf" srcId="{3E928D2F-3D88-450C-8398-24535A21093E}" destId="{FEC11A6A-7486-4A03-ACC9-B0F2A826B524}" srcOrd="0" destOrd="0" presId="urn:microsoft.com/office/officeart/2005/8/layout/list1"/>
    <dgm:cxn modelId="{DE504210-16F6-419C-80A8-AEE9CF8F9617}" type="presParOf" srcId="{1A6A828D-8000-43E4-B2EC-0455E4CC4950}" destId="{AA439274-607E-47C2-A04E-52D61EF6F20C}" srcOrd="0" destOrd="0" presId="urn:microsoft.com/office/officeart/2005/8/layout/list1"/>
    <dgm:cxn modelId="{26C79C30-647A-454D-8682-21B151D0D13C}" type="presParOf" srcId="{AA439274-607E-47C2-A04E-52D61EF6F20C}" destId="{FEC11A6A-7486-4A03-ACC9-B0F2A826B524}" srcOrd="0" destOrd="0" presId="urn:microsoft.com/office/officeart/2005/8/layout/list1"/>
    <dgm:cxn modelId="{32475FAE-8E40-4482-ABD7-CD9C99879851}" type="presParOf" srcId="{AA439274-607E-47C2-A04E-52D61EF6F20C}" destId="{D17F5234-47EA-409A-9F4B-2D1591BD3889}" srcOrd="1" destOrd="0" presId="urn:microsoft.com/office/officeart/2005/8/layout/list1"/>
    <dgm:cxn modelId="{ECB74527-39B4-4771-980F-04F80E0D9F38}" type="presParOf" srcId="{1A6A828D-8000-43E4-B2EC-0455E4CC4950}" destId="{0696A036-45FD-4C4F-802D-8C9AA3DE1A09}" srcOrd="1" destOrd="0" presId="urn:microsoft.com/office/officeart/2005/8/layout/list1"/>
    <dgm:cxn modelId="{67ECC95F-75B2-42A4-9A7C-E20FB7F6C9D9}" type="presParOf" srcId="{1A6A828D-8000-43E4-B2EC-0455E4CC4950}" destId="{66DC5943-6BB0-485C-9620-8802EDDB818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C5943-6BB0-485C-9620-8802EDDB818B}">
      <dsp:nvSpPr>
        <dsp:cNvPr id="0" name=""/>
        <dsp:cNvSpPr/>
      </dsp:nvSpPr>
      <dsp:spPr>
        <a:xfrm>
          <a:off x="0" y="46565"/>
          <a:ext cx="7010400" cy="43730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F5234-47EA-409A-9F4B-2D1591BD3889}">
      <dsp:nvSpPr>
        <dsp:cNvPr id="0" name=""/>
        <dsp:cNvSpPr/>
      </dsp:nvSpPr>
      <dsp:spPr>
        <a:xfrm>
          <a:off x="2683777" y="32800"/>
          <a:ext cx="4284153" cy="6983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lvl="0" algn="r" defTabSz="1066800" rtl="1">
            <a:lnSpc>
              <a:spcPct val="90000"/>
            </a:lnSpc>
            <a:spcBef>
              <a:spcPct val="0"/>
            </a:spcBef>
            <a:spcAft>
              <a:spcPct val="35000"/>
            </a:spcAft>
          </a:pPr>
          <a:r>
            <a:rPr lang="ar-KW" sz="2400" b="1" kern="1200" dirty="0" smtClean="0"/>
            <a:t>ما هو صندوق الاستثمار</a:t>
          </a:r>
          <a:r>
            <a:rPr lang="ar-KW" sz="1400" b="1" kern="1200" dirty="0" smtClean="0"/>
            <a:t>: </a:t>
          </a:r>
          <a:endParaRPr lang="en-US" sz="1400" b="1" kern="1200" dirty="0"/>
        </a:p>
      </dsp:txBody>
      <dsp:txXfrm>
        <a:off x="2717868" y="66891"/>
        <a:ext cx="4215971" cy="630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C5943-6BB0-485C-9620-8802EDDB818B}">
      <dsp:nvSpPr>
        <dsp:cNvPr id="0" name=""/>
        <dsp:cNvSpPr/>
      </dsp:nvSpPr>
      <dsp:spPr>
        <a:xfrm>
          <a:off x="0" y="46565"/>
          <a:ext cx="7010400" cy="43730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F5234-47EA-409A-9F4B-2D1591BD3889}">
      <dsp:nvSpPr>
        <dsp:cNvPr id="0" name=""/>
        <dsp:cNvSpPr/>
      </dsp:nvSpPr>
      <dsp:spPr>
        <a:xfrm>
          <a:off x="2726246" y="74457"/>
          <a:ext cx="4284153" cy="802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84" tIns="0" rIns="185484" bIns="0" numCol="1" spcCol="1270" anchor="ctr" anchorCtr="0">
          <a:noAutofit/>
        </a:bodyPr>
        <a:lstStyle/>
        <a:p>
          <a:pPr lvl="0" algn="r" defTabSz="1066800" rtl="1">
            <a:lnSpc>
              <a:spcPct val="90000"/>
            </a:lnSpc>
            <a:spcBef>
              <a:spcPct val="0"/>
            </a:spcBef>
            <a:spcAft>
              <a:spcPct val="35000"/>
            </a:spcAft>
          </a:pPr>
          <a:r>
            <a:rPr lang="ar-KW" sz="2400" b="1" kern="1200" dirty="0" smtClean="0"/>
            <a:t>ما هو صندوق الاستثمار</a:t>
          </a:r>
          <a:r>
            <a:rPr lang="ar-KW" sz="1400" b="1" kern="1200" dirty="0" smtClean="0"/>
            <a:t>: </a:t>
          </a:r>
          <a:endParaRPr lang="en-US" sz="1400" b="1" kern="1200" dirty="0"/>
        </a:p>
      </dsp:txBody>
      <dsp:txXfrm>
        <a:off x="2765420" y="113631"/>
        <a:ext cx="4205805" cy="7241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GB"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BE773D9-08DD-45C3-B6EA-7EBBB2591AFA}" type="datetimeFigureOut">
              <a:rPr lang="en-GB" smtClean="0"/>
              <a:t>24/11/2014</a:t>
            </a:fld>
            <a:endParaRPr lang="en-GB"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GB"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D1D362D-D470-4E36-ADE3-B4B444D500B5}" type="slidenum">
              <a:rPr lang="en-GB" smtClean="0"/>
              <a:t>‹#›</a:t>
            </a:fld>
            <a:endParaRPr lang="en-GB" dirty="0"/>
          </a:p>
        </p:txBody>
      </p:sp>
    </p:spTree>
    <p:extLst>
      <p:ext uri="{BB962C8B-B14F-4D97-AF65-F5344CB8AC3E}">
        <p14:creationId xmlns:p14="http://schemas.microsoft.com/office/powerpoint/2010/main" val="155450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11</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12</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13</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14</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15</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16</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17</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18</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19</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20</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D362D-D470-4E36-ADE3-B4B444D500B5}" type="slidenum">
              <a:rPr lang="en-GB" smtClean="0"/>
              <a:t>3</a:t>
            </a:fld>
            <a:endParaRPr lang="en-GB" dirty="0"/>
          </a:p>
        </p:txBody>
      </p:sp>
    </p:spTree>
    <p:extLst>
      <p:ext uri="{BB962C8B-B14F-4D97-AF65-F5344CB8AC3E}">
        <p14:creationId xmlns:p14="http://schemas.microsoft.com/office/powerpoint/2010/main" val="564305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21</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22</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23</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24</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25</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26</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27</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D362D-D470-4E36-ADE3-B4B444D500B5}" type="slidenum">
              <a:rPr lang="en-GB" smtClean="0"/>
              <a:t>4</a:t>
            </a:fld>
            <a:endParaRPr lang="en-GB" dirty="0"/>
          </a:p>
        </p:txBody>
      </p:sp>
    </p:spTree>
    <p:extLst>
      <p:ext uri="{BB962C8B-B14F-4D97-AF65-F5344CB8AC3E}">
        <p14:creationId xmlns:p14="http://schemas.microsoft.com/office/powerpoint/2010/main" val="56430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solidFill>
                  <a:prstClr val="black"/>
                </a:solidFill>
              </a:rPr>
              <a:pPr/>
              <a:t>5</a:t>
            </a:fld>
            <a:endParaRPr lang="ar-KW">
              <a:solidFill>
                <a:prstClr val="black"/>
              </a:solidFill>
            </a:endParaRPr>
          </a:p>
        </p:txBody>
      </p:sp>
    </p:spTree>
    <p:extLst>
      <p:ext uri="{BB962C8B-B14F-4D97-AF65-F5344CB8AC3E}">
        <p14:creationId xmlns:p14="http://schemas.microsoft.com/office/powerpoint/2010/main" val="53475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solidFill>
                  <a:prstClr val="black"/>
                </a:solidFill>
              </a:rPr>
              <a:pPr/>
              <a:t>6</a:t>
            </a:fld>
            <a:endParaRPr lang="ar-KW">
              <a:solidFill>
                <a:prstClr val="black"/>
              </a:solidFill>
            </a:endParaRPr>
          </a:p>
        </p:txBody>
      </p:sp>
    </p:spTree>
    <p:extLst>
      <p:ext uri="{BB962C8B-B14F-4D97-AF65-F5344CB8AC3E}">
        <p14:creationId xmlns:p14="http://schemas.microsoft.com/office/powerpoint/2010/main" val="53475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solidFill>
                  <a:prstClr val="black"/>
                </a:solidFill>
              </a:rPr>
              <a:pPr/>
              <a:t>7</a:t>
            </a:fld>
            <a:endParaRPr lang="ar-KW">
              <a:solidFill>
                <a:prstClr val="black"/>
              </a:solidFill>
            </a:endParaRPr>
          </a:p>
        </p:txBody>
      </p:sp>
    </p:spTree>
    <p:extLst>
      <p:ext uri="{BB962C8B-B14F-4D97-AF65-F5344CB8AC3E}">
        <p14:creationId xmlns:p14="http://schemas.microsoft.com/office/powerpoint/2010/main" val="53475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solidFill>
                  <a:prstClr val="black"/>
                </a:solidFill>
              </a:rPr>
              <a:pPr/>
              <a:t>8</a:t>
            </a:fld>
            <a:endParaRPr lang="ar-KW">
              <a:solidFill>
                <a:prstClr val="black"/>
              </a:solidFill>
            </a:endParaRPr>
          </a:p>
        </p:txBody>
      </p:sp>
    </p:spTree>
    <p:extLst>
      <p:ext uri="{BB962C8B-B14F-4D97-AF65-F5344CB8AC3E}">
        <p14:creationId xmlns:p14="http://schemas.microsoft.com/office/powerpoint/2010/main" val="53475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solidFill>
                  <a:prstClr val="black"/>
                </a:solidFill>
              </a:rPr>
              <a:pPr/>
              <a:t>9</a:t>
            </a:fld>
            <a:endParaRPr lang="ar-KW">
              <a:solidFill>
                <a:prstClr val="black"/>
              </a:solidFill>
            </a:endParaRPr>
          </a:p>
        </p:txBody>
      </p:sp>
    </p:spTree>
    <p:extLst>
      <p:ext uri="{BB962C8B-B14F-4D97-AF65-F5344CB8AC3E}">
        <p14:creationId xmlns:p14="http://schemas.microsoft.com/office/powerpoint/2010/main" val="53475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10</a:t>
            </a:fld>
            <a:endParaRPr lang="ar-KW"/>
          </a:p>
        </p:txBody>
      </p:sp>
    </p:spTree>
    <p:extLst>
      <p:ext uri="{BB962C8B-B14F-4D97-AF65-F5344CB8AC3E}">
        <p14:creationId xmlns:p14="http://schemas.microsoft.com/office/powerpoint/2010/main" val="53475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dirty="0"/>
          </a:p>
        </p:txBody>
      </p:sp>
      <p:sp>
        <p:nvSpPr>
          <p:cNvPr id="7" name="fl" descr="CMA Data Classification: Internal"/>
          <p:cNvSpPr txBox="1"/>
          <p:nvPr userDrawn="1"/>
        </p:nvSpPr>
        <p:spPr>
          <a:xfrm>
            <a:off x="0" y="6664960"/>
            <a:ext cx="9144000" cy="223138"/>
          </a:xfrm>
          <a:prstGeom prst="rect">
            <a:avLst/>
          </a:prstGeom>
          <a:noFill/>
        </p:spPr>
        <p:txBody>
          <a:bodyPr vert="horz" rtlCol="0">
            <a:spAutoFit/>
          </a:bodyPr>
          <a:lstStyle/>
          <a:p>
            <a:pPr algn="l"/>
            <a:r>
              <a:rPr lang="en-GB" sz="850" b="0" i="0" u="none" baseline="0" smtClean="0">
                <a:solidFill>
                  <a:srgbClr val="000000"/>
                </a:solidFill>
                <a:latin typeface="microsoft sans serif"/>
              </a:rPr>
              <a:t>CMA Data Classification: Internal</a:t>
            </a:r>
            <a:endParaRPr lang="en-GB" sz="850" b="0" i="0" u="none" baseline="0" dirty="0">
              <a:solidFill>
                <a:srgbClr val="000000"/>
              </a:solidFill>
              <a:latin typeface="microsoft sans serif"/>
            </a:endParaRPr>
          </a:p>
        </p:txBody>
      </p:sp>
    </p:spTree>
    <p:extLst>
      <p:ext uri="{BB962C8B-B14F-4D97-AF65-F5344CB8AC3E}">
        <p14:creationId xmlns:p14="http://schemas.microsoft.com/office/powerpoint/2010/main" val="184297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244326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551969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2885FA-6949-4E82-952B-C0DDD2C2989E}"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821054-1A27-4A9A-A7A0-F0BD3A5E28C0}" type="slidenum">
              <a:rPr lang="en-US">
                <a:solidFill>
                  <a:prstClr val="black">
                    <a:tint val="75000"/>
                  </a:prstClr>
                </a:solidFill>
              </a:rPr>
              <a:pPr>
                <a:defRPr/>
              </a:pPr>
              <a:t>‹#›</a:t>
            </a:fld>
            <a:endParaRPr lang="en-US" dirty="0">
              <a:solidFill>
                <a:prstClr val="black">
                  <a:tint val="75000"/>
                </a:prstClr>
              </a:solidFill>
            </a:endParaRPr>
          </a:p>
        </p:txBody>
      </p:sp>
      <p:sp>
        <p:nvSpPr>
          <p:cNvPr id="7" name="fl" descr="CMA Data Classification: Internal"/>
          <p:cNvSpPr txBox="1"/>
          <p:nvPr userDrawn="1"/>
        </p:nvSpPr>
        <p:spPr>
          <a:xfrm>
            <a:off x="0" y="6664960"/>
            <a:ext cx="9144000" cy="223138"/>
          </a:xfrm>
          <a:prstGeom prst="rect">
            <a:avLst/>
          </a:prstGeom>
          <a:noFill/>
        </p:spPr>
        <p:txBody>
          <a:bodyPr vert="horz" rtlCol="0">
            <a:spAutoFit/>
          </a:bodyPr>
          <a:lstStyle/>
          <a:p>
            <a:pPr algn="l"/>
            <a:r>
              <a:rPr lang="en-US" sz="850" b="0" i="0" u="none" baseline="0" smtClean="0">
                <a:solidFill>
                  <a:srgbClr val="000000"/>
                </a:solidFill>
                <a:latin typeface="microsoft sans serif"/>
              </a:rPr>
              <a:t>CMA Data Classification: Internal</a:t>
            </a:r>
            <a:endParaRPr lang="en-US" sz="850" b="0" i="0" u="none" baseline="0" dirty="0">
              <a:solidFill>
                <a:srgbClr val="000000"/>
              </a:solidFill>
              <a:latin typeface="microsoft sans serif"/>
            </a:endParaRPr>
          </a:p>
        </p:txBody>
      </p:sp>
    </p:spTree>
    <p:extLst>
      <p:ext uri="{BB962C8B-B14F-4D97-AF65-F5344CB8AC3E}">
        <p14:creationId xmlns:p14="http://schemas.microsoft.com/office/powerpoint/2010/main" val="200896658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8889AA-9126-4509-8405-75B137A913A8}"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654FB0-CEA2-49A5-918B-294299F51B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841455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D236CF-C224-484F-8905-B077FF718149}"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D6BC70-8F0F-476D-8DC4-48850C70F8D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67284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6C588E-3F7B-4B69-99C0-1AA51513AF0B}"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10A6A0-E1E8-47FB-8BF2-6B84ED46BB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91536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9758C8-0910-4998-B1C2-6DCA96AA3920}"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23E64B3-3206-4A1C-B3A3-5B550C1610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098915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EBDE5C-5812-4504-B6B4-E930EFC231AF}"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062D727-DC11-4F5B-8DD5-6AFE0ED123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74546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957960-4AAA-4D57-8B3A-7E892160FB3F}"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4BE5978-E27B-434E-9D41-69A0F82FC7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328376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FF6081-75E1-4423-A3FB-907C036A0AB6}"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E3022-58B7-45F5-8470-10065847C1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739150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1251754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C9F472-96FA-4501-BBAA-3B18EBDC4ECC}"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53AA7-01CE-4002-B617-C467ABB869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814560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B37D3-8CB7-431B-94A8-40CB067EF113}"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2AFD52-3CE2-4EA8-A4C6-03A4BEBC64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260647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2DBC2B-2B47-49BA-9486-16A6EE0D7AF5}" type="datetime1">
              <a:rPr lang="en-US" smtClean="0">
                <a:solidFill>
                  <a:prstClr val="black">
                    <a:tint val="75000"/>
                  </a:prstClr>
                </a:solidFill>
              </a:rPr>
              <a:pPr>
                <a:defRPr/>
              </a:pPr>
              <a:t>11/24/2014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C7703-1B7B-49F8-9631-206D9B02492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991205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
        <p:nvSpPr>
          <p:cNvPr id="7" name="fl" descr="CMA Data Classification: Internal"/>
          <p:cNvSpPr txBox="1"/>
          <p:nvPr userDrawn="1"/>
        </p:nvSpPr>
        <p:spPr>
          <a:xfrm>
            <a:off x="0" y="6664960"/>
            <a:ext cx="9144000" cy="223138"/>
          </a:xfrm>
          <a:prstGeom prst="rect">
            <a:avLst/>
          </a:prstGeom>
          <a:noFill/>
        </p:spPr>
        <p:txBody>
          <a:bodyPr vert="horz" rtlCol="0">
            <a:spAutoFit/>
          </a:bodyPr>
          <a:lstStyle/>
          <a:p>
            <a:pPr algn="l"/>
            <a:r>
              <a:rPr lang="en-GB" sz="850" b="0" i="0" u="none" baseline="0" smtClean="0">
                <a:solidFill>
                  <a:srgbClr val="000000"/>
                </a:solidFill>
                <a:latin typeface="microsoft sans serif"/>
              </a:rPr>
              <a:t>CMA Data Classification: Internal</a:t>
            </a:r>
            <a:endParaRPr lang="en-GB" sz="850" b="0" i="0" u="none" baseline="0" dirty="0">
              <a:solidFill>
                <a:srgbClr val="000000"/>
              </a:solidFill>
              <a:latin typeface="microsoft sans serif"/>
            </a:endParaRPr>
          </a:p>
        </p:txBody>
      </p:sp>
    </p:spTree>
    <p:extLst>
      <p:ext uri="{BB962C8B-B14F-4D97-AF65-F5344CB8AC3E}">
        <p14:creationId xmlns:p14="http://schemas.microsoft.com/office/powerpoint/2010/main" val="221789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21183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6057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73610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7906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40317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7915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1207343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8412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8555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6707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452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34168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255492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192594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182806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242502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1D0F1-45D5-4D36-A5CB-A6F468EAF9B3}" type="datetimeFigureOut">
              <a:rPr lang="en-GB" smtClean="0"/>
              <a:t>24/11/2014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DEC8EC-0F4B-4CDB-8AC0-556EC31B66C3}" type="slidenum">
              <a:rPr lang="en-GB" smtClean="0"/>
              <a:t>‹#›</a:t>
            </a:fld>
            <a:endParaRPr lang="en-GB" dirty="0"/>
          </a:p>
        </p:txBody>
      </p:sp>
    </p:spTree>
    <p:extLst>
      <p:ext uri="{BB962C8B-B14F-4D97-AF65-F5344CB8AC3E}">
        <p14:creationId xmlns:p14="http://schemas.microsoft.com/office/powerpoint/2010/main" val="211720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1D0F1-45D5-4D36-A5CB-A6F468EAF9B3}" type="datetimeFigureOut">
              <a:rPr lang="en-GB" smtClean="0"/>
              <a:t>24/11/2014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C8EC-0F4B-4CDB-8AC0-556EC31B66C3}" type="slidenum">
              <a:rPr lang="en-GB" smtClean="0"/>
              <a:t>‹#›</a:t>
            </a:fld>
            <a:endParaRPr lang="en-GB" dirty="0"/>
          </a:p>
        </p:txBody>
      </p:sp>
      <p:sp>
        <p:nvSpPr>
          <p:cNvPr id="7" name="fl" descr="CMA Data Classification: Internal"/>
          <p:cNvSpPr txBox="1"/>
          <p:nvPr userDrawn="1"/>
        </p:nvSpPr>
        <p:spPr>
          <a:xfrm>
            <a:off x="0" y="6664960"/>
            <a:ext cx="9144000" cy="223138"/>
          </a:xfrm>
          <a:prstGeom prst="rect">
            <a:avLst/>
          </a:prstGeom>
          <a:noFill/>
        </p:spPr>
        <p:txBody>
          <a:bodyPr vert="horz" rtlCol="0">
            <a:spAutoFit/>
          </a:bodyPr>
          <a:lstStyle/>
          <a:p>
            <a:pPr algn="l"/>
            <a:r>
              <a:rPr lang="en-GB" sz="850" b="0" i="0" u="none" baseline="0" smtClean="0">
                <a:solidFill>
                  <a:srgbClr val="000000"/>
                </a:solidFill>
                <a:latin typeface="microsoft sans serif"/>
              </a:rPr>
              <a:t>CMA Data Classification: Internal</a:t>
            </a:r>
            <a:endParaRPr lang="en-GB" sz="850" b="0" i="0" u="none" baseline="0" dirty="0">
              <a:solidFill>
                <a:srgbClr val="000000"/>
              </a:solidFill>
              <a:latin typeface="microsoft sans serif"/>
            </a:endParaRPr>
          </a:p>
        </p:txBody>
      </p:sp>
    </p:spTree>
    <p:extLst>
      <p:ext uri="{BB962C8B-B14F-4D97-AF65-F5344CB8AC3E}">
        <p14:creationId xmlns:p14="http://schemas.microsoft.com/office/powerpoint/2010/main" val="75371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B2D4630-C9E1-42D4-B3A6-9D68E167CCC6}" type="datetime1">
              <a:rPr lang="en-US">
                <a:solidFill>
                  <a:prstClr val="black">
                    <a:tint val="75000"/>
                  </a:prstClr>
                </a:solidFill>
              </a:rPr>
              <a:pPr>
                <a:defRPr/>
              </a:pPr>
              <a:t>11/24/2014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C7238B8-0F50-4042-8953-B753D83A69E9}" type="slidenum">
              <a:rPr lang="en-US">
                <a:solidFill>
                  <a:prstClr val="black">
                    <a:tint val="75000"/>
                  </a:prstClr>
                </a:solidFill>
              </a:rPr>
              <a:pPr>
                <a:defRPr/>
              </a:pPr>
              <a:t>‹#›</a:t>
            </a:fld>
            <a:endParaRPr lang="en-US" dirty="0">
              <a:solidFill>
                <a:prstClr val="black">
                  <a:tint val="75000"/>
                </a:prstClr>
              </a:solidFill>
            </a:endParaRPr>
          </a:p>
        </p:txBody>
      </p:sp>
      <p:sp>
        <p:nvSpPr>
          <p:cNvPr id="2" name="fl" descr="CMA Data Classification: Internal"/>
          <p:cNvSpPr txBox="1"/>
          <p:nvPr userDrawn="1"/>
        </p:nvSpPr>
        <p:spPr>
          <a:xfrm>
            <a:off x="0" y="6664960"/>
            <a:ext cx="9144000" cy="223138"/>
          </a:xfrm>
          <a:prstGeom prst="rect">
            <a:avLst/>
          </a:prstGeom>
          <a:noFill/>
        </p:spPr>
        <p:txBody>
          <a:bodyPr vert="horz" rtlCol="0">
            <a:spAutoFit/>
          </a:bodyPr>
          <a:lstStyle/>
          <a:p>
            <a:pPr algn="l"/>
            <a:r>
              <a:rPr lang="en-US" sz="850" b="0" i="0" u="none" baseline="0" smtClean="0">
                <a:solidFill>
                  <a:srgbClr val="000000"/>
                </a:solidFill>
                <a:latin typeface="microsoft sans serif"/>
              </a:rPr>
              <a:t>CMA Data Classification: Internal</a:t>
            </a:r>
            <a:endParaRPr lang="en-US" sz="850" b="0" i="0" u="none" baseline="0" dirty="0">
              <a:solidFill>
                <a:srgbClr val="000000"/>
              </a:solidFill>
              <a:latin typeface="microsoft sans serif"/>
            </a:endParaRPr>
          </a:p>
        </p:txBody>
      </p:sp>
    </p:spTree>
    <p:extLst>
      <p:ext uri="{BB962C8B-B14F-4D97-AF65-F5344CB8AC3E}">
        <p14:creationId xmlns:p14="http://schemas.microsoft.com/office/powerpoint/2010/main" val="2276425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1D0F1-45D5-4D36-A5CB-A6F468EAF9B3}" type="datetimeFigureOut">
              <a:rPr lang="en-GB" smtClean="0">
                <a:solidFill>
                  <a:prstClr val="black">
                    <a:tint val="75000"/>
                  </a:prstClr>
                </a:solidFill>
              </a:rPr>
              <a:pPr/>
              <a:t>24/11/2014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C8EC-0F4B-4CDB-8AC0-556EC31B66C3}" type="slidenum">
              <a:rPr lang="en-GB" smtClean="0">
                <a:solidFill>
                  <a:prstClr val="black">
                    <a:tint val="75000"/>
                  </a:prstClr>
                </a:solidFill>
              </a:rPr>
              <a:pPr/>
              <a:t>‹#›</a:t>
            </a:fld>
            <a:endParaRPr lang="en-GB" dirty="0">
              <a:solidFill>
                <a:prstClr val="black">
                  <a:tint val="75000"/>
                </a:prstClr>
              </a:solidFill>
            </a:endParaRPr>
          </a:p>
        </p:txBody>
      </p:sp>
      <p:sp>
        <p:nvSpPr>
          <p:cNvPr id="7" name="fl" descr="CMA Data Classification: Internal"/>
          <p:cNvSpPr txBox="1"/>
          <p:nvPr userDrawn="1"/>
        </p:nvSpPr>
        <p:spPr>
          <a:xfrm>
            <a:off x="0" y="6664960"/>
            <a:ext cx="9144000" cy="223138"/>
          </a:xfrm>
          <a:prstGeom prst="rect">
            <a:avLst/>
          </a:prstGeom>
          <a:noFill/>
        </p:spPr>
        <p:txBody>
          <a:bodyPr vert="horz" rtlCol="0">
            <a:spAutoFit/>
          </a:bodyPr>
          <a:lstStyle/>
          <a:p>
            <a:pPr algn="l"/>
            <a:r>
              <a:rPr lang="en-GB" sz="850" b="0" i="0" u="none" baseline="0" smtClean="0">
                <a:solidFill>
                  <a:srgbClr val="000000"/>
                </a:solidFill>
                <a:latin typeface="microsoft sans serif"/>
              </a:rPr>
              <a:t>CMA Data Classification: Internal</a:t>
            </a:r>
            <a:endParaRPr lang="en-GB" sz="850" b="0" i="0" u="none" baseline="0" dirty="0">
              <a:solidFill>
                <a:srgbClr val="000000"/>
              </a:solidFill>
              <a:latin typeface="microsoft sans serif"/>
            </a:endParaRPr>
          </a:p>
        </p:txBody>
      </p:sp>
    </p:spTree>
    <p:extLst>
      <p:ext uri="{BB962C8B-B14F-4D97-AF65-F5344CB8AC3E}">
        <p14:creationId xmlns:p14="http://schemas.microsoft.com/office/powerpoint/2010/main" val="668194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1606;&#1588;&#1585;&#1577;%20&#1575;&#1604;&#1575;&#1589;&#1583;&#1575;&#1585;%20presentaion.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tiff"/></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1388368"/>
            <a:ext cx="7772400" cy="1470025"/>
          </a:xfrm>
        </p:spPr>
        <p:txBody>
          <a:bodyPr>
            <a:normAutofit/>
          </a:bodyPr>
          <a:lstStyle/>
          <a:p>
            <a:pPr rtl="1"/>
            <a:r>
              <a:rPr lang="ar-KW" sz="3600" b="1" dirty="0">
                <a:solidFill>
                  <a:srgbClr val="8C8A26"/>
                </a:solidFill>
                <a:cs typeface="+mn-cs"/>
              </a:rPr>
              <a:t>ورشة عمل</a:t>
            </a:r>
            <a:r>
              <a:rPr lang="en-US" sz="4800" b="1" dirty="0" smtClean="0">
                <a:solidFill>
                  <a:srgbClr val="8C8A26"/>
                </a:solidFill>
              </a:rPr>
              <a:t/>
            </a:r>
            <a:br>
              <a:rPr lang="en-US" sz="4800" b="1" dirty="0" smtClean="0">
                <a:solidFill>
                  <a:srgbClr val="8C8A26"/>
                </a:solidFill>
              </a:rPr>
            </a:br>
            <a:endParaRPr lang="en-GB" sz="4800" dirty="0"/>
          </a:p>
        </p:txBody>
      </p:sp>
      <p:sp>
        <p:nvSpPr>
          <p:cNvPr id="3" name="Subtitle 2"/>
          <p:cNvSpPr>
            <a:spLocks noGrp="1"/>
          </p:cNvSpPr>
          <p:nvPr>
            <p:ph type="subTitle" idx="1"/>
          </p:nvPr>
        </p:nvSpPr>
        <p:spPr>
          <a:xfrm>
            <a:off x="1691680" y="2276872"/>
            <a:ext cx="6912768" cy="2592288"/>
          </a:xfrm>
        </p:spPr>
        <p:txBody>
          <a:bodyPr>
            <a:normAutofit lnSpcReduction="10000"/>
          </a:bodyPr>
          <a:lstStyle/>
          <a:p>
            <a:r>
              <a:rPr lang="ar-KW" sz="4800" b="1" dirty="0" smtClean="0">
                <a:solidFill>
                  <a:srgbClr val="1F497D"/>
                </a:solidFill>
                <a:cs typeface="Times New Roman"/>
              </a:rPr>
              <a:t>ما هي صناديق الاستثمار ؟</a:t>
            </a:r>
          </a:p>
          <a:p>
            <a:pPr rtl="1"/>
            <a:r>
              <a:rPr lang="ar-KW" sz="3600" b="1" dirty="0" smtClean="0">
                <a:solidFill>
                  <a:srgbClr val="1F497D"/>
                </a:solidFill>
                <a:cs typeface="Times New Roman"/>
              </a:rPr>
              <a:t>سليمان حمد الموسى</a:t>
            </a:r>
          </a:p>
          <a:p>
            <a:pPr rtl="1"/>
            <a:r>
              <a:rPr lang="ar-KW" sz="3600" b="1" dirty="0" smtClean="0">
                <a:solidFill>
                  <a:srgbClr val="1F497D"/>
                </a:solidFill>
                <a:cs typeface="Times New Roman"/>
              </a:rPr>
              <a:t>مدير إدارة صناديق الاستثمار</a:t>
            </a:r>
            <a:endParaRPr lang="ar-KW" sz="3600" b="1" dirty="0">
              <a:solidFill>
                <a:srgbClr val="1F497D"/>
              </a:solidFill>
              <a:cs typeface="Times New Roman"/>
            </a:endParaRPr>
          </a:p>
          <a:p>
            <a:r>
              <a:rPr lang="ar-KW" sz="2800" b="1" dirty="0" smtClean="0">
                <a:solidFill>
                  <a:srgbClr val="1F497D"/>
                </a:solidFill>
                <a:cs typeface="Times New Roman"/>
              </a:rPr>
              <a:t>25/11/2014</a:t>
            </a:r>
          </a:p>
          <a:p>
            <a:endParaRPr lang="ar-KW" sz="2800" b="1" dirty="0" smtClean="0">
              <a:solidFill>
                <a:srgbClr val="1F497D"/>
              </a:solidFill>
              <a:cs typeface="Times New Roman"/>
            </a:endParaRPr>
          </a:p>
        </p:txBody>
      </p:sp>
      <p:pic>
        <p:nvPicPr>
          <p:cNvPr id="6" name="Picture 5" descr="Picture 3.png"/>
          <p:cNvPicPr>
            <a:picLocks noChangeAspect="1"/>
          </p:cNvPicPr>
          <p:nvPr/>
        </p:nvPicPr>
        <p:blipFill rotWithShape="1">
          <a:blip r:embed="rId2" cstate="print"/>
          <a:srcRect r="75690"/>
          <a:stretch/>
        </p:blipFill>
        <p:spPr>
          <a:xfrm>
            <a:off x="1" y="15489"/>
            <a:ext cx="2222937" cy="6858000"/>
          </a:xfrm>
          <a:prstGeom prst="rect">
            <a:avLst/>
          </a:prstGeom>
          <a:ln w="28575">
            <a:noFill/>
          </a:ln>
        </p:spPr>
      </p:pic>
    </p:spTree>
    <p:extLst>
      <p:ext uri="{BB962C8B-B14F-4D97-AF65-F5344CB8AC3E}">
        <p14:creationId xmlns:p14="http://schemas.microsoft.com/office/powerpoint/2010/main" val="180124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66701"/>
            <a:ext cx="5876925" cy="1143000"/>
          </a:xfrm>
        </p:spPr>
        <p:txBody>
          <a:bodyPr>
            <a:normAutofit/>
          </a:bodyPr>
          <a:lstStyle/>
          <a:p>
            <a:pPr algn="r" rtl="1"/>
            <a:r>
              <a:rPr lang="ar-KW" sz="2400" b="1" dirty="0" smtClean="0">
                <a:solidFill>
                  <a:schemeClr val="tx2"/>
                </a:solidFill>
                <a:latin typeface="Sakkal Majalla" pitchFamily="2" charset="-78"/>
              </a:rPr>
              <a:t>     5- أسلوب العمل في صناديق الاستثمار</a:t>
            </a:r>
            <a:endParaRPr lang="en-US" sz="24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lvl="0" indent="0" algn="r" rtl="1" fontAlgn="base">
              <a:spcBef>
                <a:spcPct val="0"/>
              </a:spcBef>
              <a:spcAft>
                <a:spcPts val="600"/>
              </a:spcAft>
              <a:buNone/>
            </a:pPr>
            <a:endParaRPr lang="ar-KW" sz="2000" dirty="0" smtClean="0">
              <a:solidFill>
                <a:schemeClr val="tx2"/>
              </a:solidFill>
              <a:latin typeface="Calibri" pitchFamily="34" charset="0"/>
            </a:endParaRPr>
          </a:p>
          <a:p>
            <a:pPr marL="0" lvl="0" indent="0" algn="just" rtl="1" fontAlgn="base">
              <a:lnSpc>
                <a:spcPct val="150000"/>
              </a:lnSpc>
              <a:spcBef>
                <a:spcPct val="0"/>
              </a:spcBef>
              <a:spcAft>
                <a:spcPts val="600"/>
              </a:spcAft>
              <a:buNone/>
            </a:pPr>
            <a:r>
              <a:rPr lang="ar-KW" sz="2000" b="1" dirty="0">
                <a:solidFill>
                  <a:schemeClr val="tx2"/>
                </a:solidFill>
                <a:latin typeface="Calibri" pitchFamily="34" charset="0"/>
              </a:rPr>
              <a:t>تدار كافة صناديق الاستثمار وفق أهداف استثمارية واضحة تحدد الطريقة التي يتبعها مدير الصندوق لتحقيق عوائد الصندوق. فعندما يكون النمو هو هدف الصندوق الاستثماري على سبيل المثال، فهذا يعني أن مدير الصندوق </a:t>
            </a:r>
            <a:r>
              <a:rPr lang="ar-KW" sz="2000" b="1" u="sng" dirty="0">
                <a:solidFill>
                  <a:schemeClr val="tx2"/>
                </a:solidFill>
                <a:latin typeface="Calibri" pitchFamily="34" charset="0"/>
              </a:rPr>
              <a:t>سيختار الاستثمار في شركات يرى إمكانية ارتفاع سعرها</a:t>
            </a:r>
            <a:r>
              <a:rPr lang="ar-KW" sz="2000" b="1" dirty="0">
                <a:solidFill>
                  <a:schemeClr val="tx2"/>
                </a:solidFill>
                <a:latin typeface="Calibri" pitchFamily="34" charset="0"/>
              </a:rPr>
              <a:t>، وبالتالي عوائدها الرأسمالية بشكل أكبر من الارتفاع في الأسعار والعوائد التي تتحقق لباقي شركات السوق. من جانب آخر قد يكون هدف </a:t>
            </a:r>
            <a:r>
              <a:rPr lang="ar-KW" sz="2000" b="1" u="sng" dirty="0">
                <a:solidFill>
                  <a:schemeClr val="tx2"/>
                </a:solidFill>
                <a:latin typeface="Calibri" pitchFamily="34" charset="0"/>
              </a:rPr>
              <a:t>صندوق استثماري ثانٍ البحث عن القيمة، وهو ما يعني السعي إلى شراء أسهم يعتقد مدير الصندوق بأنها تباع بأقل من سعرها العادل</a:t>
            </a:r>
            <a:r>
              <a:rPr lang="ar-KW" sz="2000" b="1" dirty="0">
                <a:solidFill>
                  <a:schemeClr val="tx2"/>
                </a:solidFill>
                <a:latin typeface="Calibri" pitchFamily="34" charset="0"/>
              </a:rPr>
              <a:t>. كما قد يجعل </a:t>
            </a:r>
            <a:r>
              <a:rPr lang="ar-KW" sz="2000" b="1" u="sng" dirty="0">
                <a:solidFill>
                  <a:schemeClr val="tx2"/>
                </a:solidFill>
                <a:latin typeface="Calibri" pitchFamily="34" charset="0"/>
              </a:rPr>
              <a:t>صندوق ثالث حجم الشركات المستثمر بها معياراً أو هدفاً  لشراء استثمارات الصندوق، فيعمد مدير الصندوق إلى شراء أسهم الشركات الكبيرة ذات القيم السوقية العالية، أو الشركات الصغيرة ذات القيم السوقية الصغيرة.</a:t>
            </a:r>
            <a:endParaRPr lang="ar-KW" sz="2000" b="1" u="sng" dirty="0" smtClean="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1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66701"/>
            <a:ext cx="5876925" cy="1143000"/>
          </a:xfrm>
        </p:spPr>
        <p:txBody>
          <a:bodyPr>
            <a:normAutofit/>
          </a:bodyPr>
          <a:lstStyle/>
          <a:p>
            <a:pPr algn="r" rtl="1"/>
            <a:r>
              <a:rPr lang="ar-KW" sz="2400" b="1" dirty="0" smtClean="0">
                <a:solidFill>
                  <a:schemeClr val="tx2"/>
                </a:solidFill>
                <a:latin typeface="Sakkal Majalla" pitchFamily="2" charset="-78"/>
              </a:rPr>
              <a:t>     6- النظام الأساسي لصندوق الاستثمار</a:t>
            </a:r>
            <a:endParaRPr lang="en-US" sz="24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lvl="0" indent="0" algn="just" rtl="1" fontAlgn="base">
              <a:spcBef>
                <a:spcPct val="0"/>
              </a:spcBef>
              <a:spcAft>
                <a:spcPts val="600"/>
              </a:spcAft>
              <a:buNone/>
            </a:pPr>
            <a:endParaRPr lang="ar-KW" sz="2000" dirty="0">
              <a:solidFill>
                <a:schemeClr val="tx2"/>
              </a:solidFill>
              <a:latin typeface="Calibri" pitchFamily="34" charset="0"/>
            </a:endParaRPr>
          </a:p>
          <a:p>
            <a:pPr algn="just" rtl="1" fontAlgn="base">
              <a:lnSpc>
                <a:spcPct val="150000"/>
              </a:lnSpc>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أن يتضمن النظام الأساسي لصندوق الاستثمار المعلومات الضرورية التي تساعد المستثمرين على اتخاذ قرار سليم ومدروس بخصوص الاستثمار المقترح.</a:t>
            </a:r>
          </a:p>
          <a:p>
            <a:pPr algn="just" rtl="1" fontAlgn="base">
              <a:lnSpc>
                <a:spcPct val="150000"/>
              </a:lnSpc>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أن يكون النظام الأساسي لصندوق </a:t>
            </a:r>
            <a:r>
              <a:rPr lang="ar-KW" sz="2000" b="1" dirty="0" smtClean="0">
                <a:solidFill>
                  <a:schemeClr val="tx2"/>
                </a:solidFill>
                <a:latin typeface="Calibri" pitchFamily="34" charset="0"/>
              </a:rPr>
              <a:t>الاستثمار </a:t>
            </a:r>
            <a:r>
              <a:rPr lang="ar-KW" sz="2000" b="1" dirty="0">
                <a:solidFill>
                  <a:schemeClr val="tx2"/>
                </a:solidFill>
                <a:latin typeface="Calibri" pitchFamily="34" charset="0"/>
              </a:rPr>
              <a:t>مكتوباً باللغة العربية وأن يتم توفيره دون مقابل عند طلبه. </a:t>
            </a:r>
          </a:p>
          <a:p>
            <a:pPr algn="just" rtl="1" fontAlgn="base">
              <a:lnSpc>
                <a:spcPct val="150000"/>
              </a:lnSpc>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على مدير صندوق الاستثمار الحصول على موافقة الهيئة قبل إجراء أي تغيير في النظام الأساسي للصندوق، وعليه إرسال ملخص بهذا التغيير إلى جميع حملة الوحدات قبل تاريخ سريانها بستين يوماً على الأقل. وللهيئة إذا وجدت في التعديلات المقترحة ما يمس الحقوق المكتسبة لحملة الوحدات أن تطلب من مدير الصندوق أخذ موافقة أكثر من 50% من حملة الوحدات على هذه التعديلات.</a:t>
            </a:r>
          </a:p>
        </p:txBody>
      </p:sp>
      <p:sp>
        <p:nvSpPr>
          <p:cNvPr id="4" name="Slide Number Placeholder 3"/>
          <p:cNvSpPr>
            <a:spLocks noGrp="1"/>
          </p:cNvSpPr>
          <p:nvPr>
            <p:ph type="sldNum" sz="quarter" idx="12"/>
          </p:nvPr>
        </p:nvSpPr>
        <p:spPr/>
        <p:txBody>
          <a:bodyPr/>
          <a:lstStyle/>
          <a:p>
            <a:fld id="{2E51A151-84BD-4E71-B744-C440629F458B}" type="slidenum">
              <a:rPr lang="en-US" smtClean="0"/>
              <a:pPr/>
              <a:t>11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4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66701"/>
            <a:ext cx="5876925" cy="1143000"/>
          </a:xfrm>
        </p:spPr>
        <p:txBody>
          <a:bodyPr>
            <a:normAutofit/>
          </a:bodyPr>
          <a:lstStyle/>
          <a:p>
            <a:pPr algn="r" rtl="1"/>
            <a:r>
              <a:rPr lang="ar-KW" sz="2400" b="1" dirty="0">
                <a:solidFill>
                  <a:schemeClr val="tx2"/>
                </a:solidFill>
                <a:latin typeface="Sakkal Majalla" pitchFamily="2" charset="-78"/>
              </a:rPr>
              <a:t>     7- نشرة إصدار صندوق الاستثمار</a:t>
            </a:r>
            <a:endParaRPr lang="en-US" sz="2400"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0" lvl="0" indent="0" algn="just" rtl="1" fontAlgn="base">
              <a:spcBef>
                <a:spcPct val="0"/>
              </a:spcBef>
              <a:spcAft>
                <a:spcPts val="600"/>
              </a:spcAft>
              <a:buNone/>
            </a:pPr>
            <a:endParaRPr lang="ar-KW" sz="2000" dirty="0" smtClean="0">
              <a:solidFill>
                <a:schemeClr val="tx2"/>
              </a:solidFill>
              <a:latin typeface="Calibri" pitchFamily="34" charset="0"/>
            </a:endParaRPr>
          </a:p>
          <a:p>
            <a:pPr marL="0" lvl="0" indent="0" algn="just" rtl="1" fontAlgn="base">
              <a:spcBef>
                <a:spcPct val="0"/>
              </a:spcBef>
              <a:spcAft>
                <a:spcPts val="600"/>
              </a:spcAft>
              <a:buNone/>
            </a:pPr>
            <a:endParaRPr lang="ar-KW" sz="2000" dirty="0" smtClean="0">
              <a:solidFill>
                <a:schemeClr val="tx2"/>
              </a:solidFill>
              <a:latin typeface="Calibri" pitchFamily="34" charset="0"/>
            </a:endParaRPr>
          </a:p>
          <a:p>
            <a:pPr marL="0" lvl="0" indent="0" algn="just" rtl="1" fontAlgn="base">
              <a:lnSpc>
                <a:spcPct val="200000"/>
              </a:lnSpc>
              <a:spcBef>
                <a:spcPct val="0"/>
              </a:spcBef>
              <a:spcAft>
                <a:spcPts val="600"/>
              </a:spcAft>
              <a:buNone/>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أن تتضمن نشرة الإصدار جميع المعلومات الضرورية لتمكين المستثمر من تقويم صندوق الاستثمار وإدارته وفرصه المتوقعة ، وأن تتضمن نبذة عن مدير الصندوق و مراقب الاستثمار وأمين الحفظ ونسبة عمولة البيع ومعلومات كافية عن أية التزامات أو حقوق أو </a:t>
            </a:r>
            <a:r>
              <a:rPr lang="ar-KW" sz="2000" b="1" dirty="0" smtClean="0">
                <a:solidFill>
                  <a:schemeClr val="tx2"/>
                </a:solidFill>
                <a:latin typeface="Calibri" pitchFamily="34" charset="0"/>
              </a:rPr>
              <a:t>مزايا.</a:t>
            </a:r>
            <a:endParaRPr lang="ar-KW" sz="2000" b="1"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6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fade">
                                      <p:cBhvr>
                                        <p:cTn id="9" dur="1000"/>
                                        <p:tgtEl>
                                          <p:spTgt spid="3">
                                            <p:txEl>
                                              <p:pRg st="2" end="2"/>
                                            </p:txEl>
                                          </p:spTgt>
                                        </p:tgtEl>
                                      </p:cBhvr>
                                    </p:animEffect>
                                    <p:anim calcmode="lin" valueType="num">
                                      <p:cBhvr>
                                        <p:cTn id="1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356" y="266701"/>
            <a:ext cx="4830044" cy="1143000"/>
          </a:xfrm>
        </p:spPr>
        <p:txBody>
          <a:bodyPr>
            <a:normAutofit/>
          </a:bodyPr>
          <a:lstStyle/>
          <a:p>
            <a:pPr algn="r" rtl="1"/>
            <a:r>
              <a:rPr lang="ar-KW" sz="2400" b="1" dirty="0" smtClean="0">
                <a:solidFill>
                  <a:schemeClr val="tx2"/>
                </a:solidFill>
                <a:latin typeface="Sakkal Majalla" pitchFamily="2" charset="-78"/>
              </a:rPr>
              <a:t> 8- </a:t>
            </a:r>
            <a:r>
              <a:rPr lang="ar-KW" sz="2400" b="1" dirty="0">
                <a:solidFill>
                  <a:schemeClr val="tx2"/>
                </a:solidFill>
              </a:rPr>
              <a:t>أرباح حاملي الوحدات في الصناديق </a:t>
            </a:r>
            <a:r>
              <a:rPr lang="ar-KW" sz="2400" b="1" dirty="0" smtClean="0">
                <a:solidFill>
                  <a:schemeClr val="tx2"/>
                </a:solidFill>
              </a:rPr>
              <a:t>        الاستثمارية</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0" lvl="0" indent="0" algn="just" rtl="1" fontAlgn="base">
              <a:lnSpc>
                <a:spcPct val="150000"/>
              </a:lnSpc>
              <a:spcBef>
                <a:spcPct val="0"/>
              </a:spcBef>
              <a:spcAft>
                <a:spcPts val="600"/>
              </a:spcAft>
              <a:buNone/>
            </a:pPr>
            <a:r>
              <a:rPr lang="ar-KW" sz="2000" b="1" dirty="0" smtClean="0">
                <a:solidFill>
                  <a:schemeClr val="tx2"/>
                </a:solidFill>
                <a:latin typeface="Calibri" pitchFamily="34" charset="0"/>
              </a:rPr>
              <a:t>المساهم </a:t>
            </a:r>
            <a:r>
              <a:rPr lang="ar-KW" sz="2000" b="1" dirty="0">
                <a:solidFill>
                  <a:schemeClr val="tx2"/>
                </a:solidFill>
                <a:latin typeface="Calibri" pitchFamily="34" charset="0"/>
              </a:rPr>
              <a:t>في الصندوق الاستثماري لا يمتلك الأسهم أو الأصول التي يقوم الصندوق بشرائها، لكنه يمتلك وحدات في هذا الصندوق. ويمكن للصندوق الاستثماري جني الأرباح من خلال</a:t>
            </a:r>
            <a:r>
              <a:rPr lang="ar-KW" sz="2000" b="1" dirty="0" smtClean="0">
                <a:solidFill>
                  <a:schemeClr val="tx2"/>
                </a:solidFill>
                <a:latin typeface="Calibri" pitchFamily="34" charset="0"/>
              </a:rPr>
              <a:t>:</a:t>
            </a:r>
          </a:p>
          <a:p>
            <a:pPr marL="400050" lvl="1" indent="0" algn="just" rtl="1" fontAlgn="base">
              <a:lnSpc>
                <a:spcPct val="150000"/>
              </a:lnSpc>
              <a:spcBef>
                <a:spcPct val="0"/>
              </a:spcBef>
              <a:spcAft>
                <a:spcPts val="600"/>
              </a:spcAft>
              <a:buNone/>
            </a:pPr>
            <a:r>
              <a:rPr lang="ar-KW" sz="2000" b="1" dirty="0" smtClean="0">
                <a:solidFill>
                  <a:schemeClr val="tx2"/>
                </a:solidFill>
                <a:latin typeface="Calibri" pitchFamily="34" charset="0"/>
              </a:rPr>
              <a:t>1.    الأرباح </a:t>
            </a:r>
            <a:r>
              <a:rPr lang="ar-KW" sz="2000" b="1" dirty="0">
                <a:solidFill>
                  <a:schemeClr val="tx2"/>
                </a:solidFill>
                <a:latin typeface="Calibri" pitchFamily="34" charset="0"/>
              </a:rPr>
              <a:t>الموزعة على الأسهم أو الاستثمارات التي يملكها </a:t>
            </a:r>
            <a:r>
              <a:rPr lang="ar-KW" sz="2000" b="1" dirty="0" smtClean="0">
                <a:solidFill>
                  <a:schemeClr val="tx2"/>
                </a:solidFill>
                <a:latin typeface="Calibri" pitchFamily="34" charset="0"/>
              </a:rPr>
              <a:t>الصندوق. </a:t>
            </a:r>
            <a:endParaRPr lang="ar-KW" sz="2000" b="1" dirty="0">
              <a:solidFill>
                <a:schemeClr val="tx2"/>
              </a:solidFill>
              <a:latin typeface="Calibri" pitchFamily="34" charset="0"/>
            </a:endParaRPr>
          </a:p>
          <a:p>
            <a:pPr marL="857250" lvl="1" indent="-457200" algn="just" rtl="1" fontAlgn="base">
              <a:lnSpc>
                <a:spcPct val="150000"/>
              </a:lnSpc>
              <a:spcBef>
                <a:spcPct val="0"/>
              </a:spcBef>
              <a:spcAft>
                <a:spcPts val="600"/>
              </a:spcAft>
              <a:buAutoNum type="arabicPeriod" startAt="2"/>
            </a:pPr>
            <a:r>
              <a:rPr lang="ar-KW" sz="2000" b="1" dirty="0" smtClean="0">
                <a:solidFill>
                  <a:schemeClr val="tx2"/>
                </a:solidFill>
                <a:latin typeface="Calibri" pitchFamily="34" charset="0"/>
              </a:rPr>
              <a:t>بيع </a:t>
            </a:r>
            <a:r>
              <a:rPr lang="ar-KW" sz="2000" b="1" dirty="0">
                <a:solidFill>
                  <a:schemeClr val="tx2"/>
                </a:solidFill>
                <a:latin typeface="Calibri" pitchFamily="34" charset="0"/>
              </a:rPr>
              <a:t>الأسهم أو الاستثمارات التي ارتفعت أسعارها مقارنة بأسعار شرائها. </a:t>
            </a:r>
            <a:endParaRPr lang="ar-KW" sz="2000" b="1" dirty="0" smtClean="0">
              <a:solidFill>
                <a:schemeClr val="tx2"/>
              </a:solidFill>
              <a:latin typeface="Calibri" pitchFamily="34" charset="0"/>
            </a:endParaRPr>
          </a:p>
          <a:p>
            <a:pPr marL="0" lvl="0" indent="0" algn="just" rtl="1" fontAlgn="base">
              <a:lnSpc>
                <a:spcPct val="150000"/>
              </a:lnSpc>
              <a:spcBef>
                <a:spcPct val="0"/>
              </a:spcBef>
              <a:spcAft>
                <a:spcPts val="600"/>
              </a:spcAft>
              <a:buNone/>
            </a:pPr>
            <a:endParaRPr lang="ar-KW" sz="900" b="1" dirty="0">
              <a:solidFill>
                <a:schemeClr val="tx2"/>
              </a:solidFill>
              <a:latin typeface="Calibri" pitchFamily="34" charset="0"/>
            </a:endParaRPr>
          </a:p>
          <a:p>
            <a:pPr marL="0" lvl="0" indent="0" algn="just" rtl="1" fontAlgn="base">
              <a:lnSpc>
                <a:spcPct val="150000"/>
              </a:lnSpc>
              <a:spcBef>
                <a:spcPct val="0"/>
              </a:spcBef>
              <a:spcAft>
                <a:spcPts val="600"/>
              </a:spcAft>
              <a:buNone/>
            </a:pPr>
            <a:r>
              <a:rPr lang="ar-KW" sz="2000" b="1" dirty="0">
                <a:solidFill>
                  <a:schemeClr val="tx2"/>
                </a:solidFill>
                <a:latin typeface="Calibri" pitchFamily="34" charset="0"/>
              </a:rPr>
              <a:t>ويقوم الصندوق بتوزيع أو دفع هذه الفوائد للمستثمرين وفق جدول زمني محدد إما مرة في الشهر، أو مرة في العام. ويمكن للمستثمر إعادة استثمار الأرباح الموزعة أو جزء منها في شراء وحدات إضافية في الصندوق. كما يمكن للصندوق إعادة استثمار هذه العوائد في الصندوق دون توزيعها كأرباح.</a:t>
            </a:r>
          </a:p>
        </p:txBody>
      </p:sp>
      <p:sp>
        <p:nvSpPr>
          <p:cNvPr id="4" name="Slide Number Placeholder 3"/>
          <p:cNvSpPr>
            <a:spLocks noGrp="1"/>
          </p:cNvSpPr>
          <p:nvPr>
            <p:ph type="sldNum" sz="quarter" idx="12"/>
          </p:nvPr>
        </p:nvSpPr>
        <p:spPr/>
        <p:txBody>
          <a:bodyPr/>
          <a:lstStyle/>
          <a:p>
            <a:fld id="{2E51A151-84BD-4E71-B744-C440629F458B}" type="slidenum">
              <a:rPr lang="en-US" smtClean="0"/>
              <a:pPr/>
              <a:t>13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9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9- </a:t>
            </a:r>
            <a:r>
              <a:rPr lang="ar-KW" sz="2400" b="1" dirty="0" smtClean="0">
                <a:solidFill>
                  <a:schemeClr val="tx2"/>
                </a:solidFill>
              </a:rPr>
              <a:t>أنواع صناديق الاستثمار</a:t>
            </a:r>
            <a:endParaRPr lang="ar-KW" sz="2400" b="1" dirty="0">
              <a:solidFill>
                <a:schemeClr val="tx2"/>
              </a:solidFill>
            </a:endParaRPr>
          </a:p>
        </p:txBody>
      </p:sp>
      <p:sp>
        <p:nvSpPr>
          <p:cNvPr id="3" name="Content Placeholder 2"/>
          <p:cNvSpPr>
            <a:spLocks noGrp="1"/>
          </p:cNvSpPr>
          <p:nvPr>
            <p:ph idx="1"/>
          </p:nvPr>
        </p:nvSpPr>
        <p:spPr>
          <a:xfrm>
            <a:off x="457200" y="1916833"/>
            <a:ext cx="8229600" cy="4176463"/>
          </a:xfrm>
        </p:spPr>
        <p:txBody>
          <a:bodyPr>
            <a:noAutofit/>
          </a:bodyPr>
          <a:lstStyle/>
          <a:p>
            <a:pPr marL="0" lvl="0" indent="0" algn="just" rtl="1" fontAlgn="base">
              <a:lnSpc>
                <a:spcPct val="150000"/>
              </a:lnSpc>
              <a:spcBef>
                <a:spcPct val="0"/>
              </a:spcBef>
              <a:spcAft>
                <a:spcPts val="600"/>
              </a:spcAft>
              <a:buNone/>
            </a:pPr>
            <a:r>
              <a:rPr lang="ar-KW" sz="1800" b="1" dirty="0">
                <a:solidFill>
                  <a:schemeClr val="tx2"/>
                </a:solidFill>
                <a:latin typeface="Calibri" pitchFamily="34" charset="0"/>
              </a:rPr>
              <a:t>1.	صندوق الاستثمار في الأوراق المالية.</a:t>
            </a:r>
          </a:p>
          <a:p>
            <a:pPr marL="0" lvl="0" indent="0" algn="just" rtl="1" fontAlgn="base">
              <a:lnSpc>
                <a:spcPct val="150000"/>
              </a:lnSpc>
              <a:spcBef>
                <a:spcPct val="0"/>
              </a:spcBef>
              <a:spcAft>
                <a:spcPts val="600"/>
              </a:spcAft>
              <a:buNone/>
            </a:pPr>
            <a:r>
              <a:rPr lang="ar-KW" sz="1800" b="1" dirty="0">
                <a:solidFill>
                  <a:schemeClr val="tx2"/>
                </a:solidFill>
                <a:latin typeface="Calibri" pitchFamily="34" charset="0"/>
              </a:rPr>
              <a:t>2.	صندوق الاستثمار العقاري. </a:t>
            </a:r>
          </a:p>
          <a:p>
            <a:pPr marL="0" lvl="0" indent="0" algn="just" rtl="1" fontAlgn="base">
              <a:lnSpc>
                <a:spcPct val="150000"/>
              </a:lnSpc>
              <a:spcBef>
                <a:spcPct val="0"/>
              </a:spcBef>
              <a:spcAft>
                <a:spcPts val="600"/>
              </a:spcAft>
              <a:buNone/>
            </a:pPr>
            <a:r>
              <a:rPr lang="ar-KW" sz="1800" b="1" dirty="0">
                <a:solidFill>
                  <a:schemeClr val="tx2"/>
                </a:solidFill>
                <a:latin typeface="Calibri" pitchFamily="34" charset="0"/>
              </a:rPr>
              <a:t>3.	الصندوق النقدي.</a:t>
            </a:r>
          </a:p>
          <a:p>
            <a:pPr marL="0" lvl="0" indent="0" algn="just" rtl="1" fontAlgn="base">
              <a:lnSpc>
                <a:spcPct val="150000"/>
              </a:lnSpc>
              <a:spcBef>
                <a:spcPct val="0"/>
              </a:spcBef>
              <a:spcAft>
                <a:spcPts val="600"/>
              </a:spcAft>
              <a:buNone/>
            </a:pPr>
            <a:r>
              <a:rPr lang="ar-KW" sz="1800" b="1" dirty="0">
                <a:solidFill>
                  <a:schemeClr val="tx2"/>
                </a:solidFill>
                <a:latin typeface="Calibri" pitchFamily="34" charset="0"/>
              </a:rPr>
              <a:t>4.	صندوق أدوات الدين.</a:t>
            </a:r>
          </a:p>
          <a:p>
            <a:pPr marL="0" lvl="0" indent="0" algn="just" rtl="1" fontAlgn="base">
              <a:lnSpc>
                <a:spcPct val="150000"/>
              </a:lnSpc>
              <a:spcBef>
                <a:spcPct val="0"/>
              </a:spcBef>
              <a:spcAft>
                <a:spcPts val="600"/>
              </a:spcAft>
              <a:buNone/>
            </a:pPr>
            <a:r>
              <a:rPr lang="ar-KW" sz="1800" b="1" dirty="0">
                <a:solidFill>
                  <a:schemeClr val="tx2"/>
                </a:solidFill>
                <a:latin typeface="Calibri" pitchFamily="34" charset="0"/>
              </a:rPr>
              <a:t>5.	صندوق الملكية الخاصة. </a:t>
            </a:r>
          </a:p>
          <a:p>
            <a:pPr marL="0" lvl="0" indent="0" algn="just" rtl="1" fontAlgn="base">
              <a:lnSpc>
                <a:spcPct val="150000"/>
              </a:lnSpc>
              <a:spcBef>
                <a:spcPct val="0"/>
              </a:spcBef>
              <a:spcAft>
                <a:spcPts val="600"/>
              </a:spcAft>
              <a:buNone/>
            </a:pPr>
            <a:r>
              <a:rPr lang="ar-KW" sz="1800" b="1" dirty="0">
                <a:solidFill>
                  <a:schemeClr val="tx2"/>
                </a:solidFill>
                <a:latin typeface="Calibri" pitchFamily="34" charset="0"/>
              </a:rPr>
              <a:t>6.	الصندوق القابض</a:t>
            </a:r>
            <a:r>
              <a:rPr lang="ar-KW" sz="1800" b="1" dirty="0" smtClean="0">
                <a:solidFill>
                  <a:schemeClr val="tx2"/>
                </a:solidFill>
                <a:latin typeface="Calibri" pitchFamily="34" charset="0"/>
              </a:rPr>
              <a:t>.</a:t>
            </a:r>
            <a:endParaRPr lang="ar-KW" sz="1800" b="1" dirty="0">
              <a:solidFill>
                <a:schemeClr val="tx2"/>
              </a:solidFill>
              <a:latin typeface="Calibri" pitchFamily="34" charset="0"/>
            </a:endParaRPr>
          </a:p>
          <a:p>
            <a:pPr marL="0" lvl="0" indent="0" algn="just" rtl="1" fontAlgn="base">
              <a:lnSpc>
                <a:spcPct val="150000"/>
              </a:lnSpc>
              <a:spcBef>
                <a:spcPct val="0"/>
              </a:spcBef>
              <a:spcAft>
                <a:spcPts val="600"/>
              </a:spcAft>
              <a:buNone/>
            </a:pPr>
            <a:r>
              <a:rPr lang="ar-KW" sz="1800" b="1" dirty="0">
                <a:solidFill>
                  <a:schemeClr val="tx2"/>
                </a:solidFill>
                <a:latin typeface="Calibri" pitchFamily="34" charset="0"/>
              </a:rPr>
              <a:t>7.	أي نوع آخر توافق عليه الهيئة. </a:t>
            </a:r>
          </a:p>
        </p:txBody>
      </p:sp>
      <p:sp>
        <p:nvSpPr>
          <p:cNvPr id="4" name="Slide Number Placeholder 3"/>
          <p:cNvSpPr>
            <a:spLocks noGrp="1"/>
          </p:cNvSpPr>
          <p:nvPr>
            <p:ph type="sldNum" sz="quarter" idx="12"/>
          </p:nvPr>
        </p:nvSpPr>
        <p:spPr/>
        <p:txBody>
          <a:bodyPr/>
          <a:lstStyle/>
          <a:p>
            <a:fld id="{2E51A151-84BD-4E71-B744-C440629F458B}" type="slidenum">
              <a:rPr lang="en-US" smtClean="0"/>
              <a:pPr/>
              <a:t>14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1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10- </a:t>
            </a:r>
            <a:r>
              <a:rPr lang="ar-KW" sz="2400" b="1" dirty="0" smtClean="0">
                <a:solidFill>
                  <a:schemeClr val="tx2"/>
                </a:solidFill>
              </a:rPr>
              <a:t>طرح صناديق الاستثمار</a:t>
            </a:r>
            <a:endParaRPr lang="ar-KW" sz="2400" b="1" dirty="0">
              <a:solidFill>
                <a:schemeClr val="tx2"/>
              </a:solidFill>
            </a:endParaRPr>
          </a:p>
        </p:txBody>
      </p:sp>
      <p:sp>
        <p:nvSpPr>
          <p:cNvPr id="3" name="Content Placeholder 2"/>
          <p:cNvSpPr>
            <a:spLocks noGrp="1"/>
          </p:cNvSpPr>
          <p:nvPr>
            <p:ph idx="1"/>
          </p:nvPr>
        </p:nvSpPr>
        <p:spPr>
          <a:xfrm>
            <a:off x="457200" y="1700809"/>
            <a:ext cx="8229600" cy="3600399"/>
          </a:xfrm>
        </p:spPr>
        <p:txBody>
          <a:bodyPr>
            <a:normAutofit/>
          </a:bodyPr>
          <a:lstStyle/>
          <a:p>
            <a:pPr marL="457200" lvl="0" indent="-457200" algn="just" rtl="1" fontAlgn="base">
              <a:spcBef>
                <a:spcPct val="0"/>
              </a:spcBef>
              <a:spcAft>
                <a:spcPts val="600"/>
              </a:spcAft>
              <a:buAutoNum type="arabicPeriod"/>
            </a:pPr>
            <a:r>
              <a:rPr lang="ar-KW" sz="2400" b="1" dirty="0" smtClean="0">
                <a:solidFill>
                  <a:schemeClr val="tx2"/>
                </a:solidFill>
                <a:latin typeface="Calibri" pitchFamily="34" charset="0"/>
              </a:rPr>
              <a:t>طرح عام </a:t>
            </a:r>
          </a:p>
          <a:p>
            <a:pPr marL="0" lvl="0" indent="0" algn="just" rtl="1" fontAlgn="base">
              <a:spcBef>
                <a:spcPct val="0"/>
              </a:spcBef>
              <a:spcAft>
                <a:spcPts val="600"/>
              </a:spcAft>
              <a:buNone/>
            </a:pPr>
            <a:endParaRPr lang="ar-KW" sz="2400" b="1" dirty="0">
              <a:solidFill>
                <a:schemeClr val="tx2"/>
              </a:solidFill>
              <a:latin typeface="Calibri" pitchFamily="34" charset="0"/>
            </a:endParaRPr>
          </a:p>
          <a:p>
            <a:pPr marL="0" lvl="0" indent="0" algn="just" rtl="1" fontAlgn="base">
              <a:spcBef>
                <a:spcPct val="0"/>
              </a:spcBef>
              <a:spcAft>
                <a:spcPts val="600"/>
              </a:spcAft>
              <a:buNone/>
            </a:pPr>
            <a:r>
              <a:rPr lang="ar-KW" sz="2400" b="1" dirty="0" smtClean="0">
                <a:solidFill>
                  <a:schemeClr val="tx2"/>
                </a:solidFill>
                <a:latin typeface="Calibri" pitchFamily="34" charset="0"/>
              </a:rPr>
              <a:t>2.   طرح </a:t>
            </a:r>
            <a:r>
              <a:rPr lang="ar-KW" sz="2400" b="1" dirty="0">
                <a:solidFill>
                  <a:schemeClr val="tx2"/>
                </a:solidFill>
                <a:latin typeface="Calibri" pitchFamily="34" charset="0"/>
              </a:rPr>
              <a:t>خاص</a:t>
            </a:r>
          </a:p>
          <a:p>
            <a:pPr lvl="1" algn="just" rtl="1" fontAlgn="base">
              <a:spcBef>
                <a:spcPct val="0"/>
              </a:spcBef>
              <a:spcAft>
                <a:spcPts val="600"/>
              </a:spcAft>
              <a:buFont typeface="Wingdings" pitchFamily="2" charset="2"/>
              <a:buChar char="v"/>
            </a:pPr>
            <a:r>
              <a:rPr lang="ar-KW" sz="2400" b="1" dirty="0" smtClean="0">
                <a:solidFill>
                  <a:schemeClr val="tx2"/>
                </a:solidFill>
                <a:latin typeface="Calibri" pitchFamily="34" charset="0"/>
              </a:rPr>
              <a:t>ألا </a:t>
            </a:r>
            <a:r>
              <a:rPr lang="ar-KW" sz="2400" b="1" dirty="0">
                <a:solidFill>
                  <a:schemeClr val="tx2"/>
                </a:solidFill>
                <a:latin typeface="Calibri" pitchFamily="34" charset="0"/>
              </a:rPr>
              <a:t>يقل المبلغ المطلوب دفعه من كل مستثمر عن مائة ألف دينار كويتي أو ما يعادلها.</a:t>
            </a:r>
          </a:p>
          <a:p>
            <a:pPr lvl="1" algn="just" rtl="1" fontAlgn="base">
              <a:spcBef>
                <a:spcPct val="0"/>
              </a:spcBef>
              <a:spcAft>
                <a:spcPts val="600"/>
              </a:spcAft>
              <a:buFont typeface="Wingdings" pitchFamily="2" charset="2"/>
              <a:buChar char="v"/>
            </a:pPr>
            <a:r>
              <a:rPr lang="en-US" sz="2400" b="1" dirty="0" smtClean="0">
                <a:solidFill>
                  <a:schemeClr val="tx2"/>
                </a:solidFill>
                <a:latin typeface="Calibri" pitchFamily="34" charset="0"/>
              </a:rPr>
              <a:t> </a:t>
            </a:r>
            <a:r>
              <a:rPr lang="ar-KW" sz="2400" b="1" dirty="0" smtClean="0">
                <a:solidFill>
                  <a:schemeClr val="tx2"/>
                </a:solidFill>
                <a:latin typeface="Calibri" pitchFamily="34" charset="0"/>
              </a:rPr>
              <a:t>يكون </a:t>
            </a:r>
            <a:r>
              <a:rPr lang="ar-KW" sz="2400" b="1" dirty="0">
                <a:solidFill>
                  <a:schemeClr val="tx2"/>
                </a:solidFill>
                <a:latin typeface="Calibri" pitchFamily="34" charset="0"/>
              </a:rPr>
              <a:t>الطرح موجهاً إلى أشخاص توافق الهيئة على العرض عليهم.</a:t>
            </a:r>
          </a:p>
          <a:p>
            <a:pPr marL="0" lv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11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11- </a:t>
            </a:r>
            <a:r>
              <a:rPr lang="ar-KW" sz="2400" b="1" dirty="0" smtClean="0">
                <a:solidFill>
                  <a:schemeClr val="tx2"/>
                </a:solidFill>
              </a:rPr>
              <a:t>شكل صندوق الاستثمار</a:t>
            </a:r>
            <a:endParaRPr lang="ar-KW" sz="2400" b="1" dirty="0">
              <a:solidFill>
                <a:schemeClr val="tx2"/>
              </a:solidFill>
            </a:endParaRPr>
          </a:p>
        </p:txBody>
      </p:sp>
      <p:sp>
        <p:nvSpPr>
          <p:cNvPr id="3" name="Content Placeholder 2"/>
          <p:cNvSpPr>
            <a:spLocks noGrp="1"/>
          </p:cNvSpPr>
          <p:nvPr>
            <p:ph idx="1"/>
          </p:nvPr>
        </p:nvSpPr>
        <p:spPr>
          <a:xfrm>
            <a:off x="457200" y="1412776"/>
            <a:ext cx="8229600" cy="4680520"/>
          </a:xfrm>
        </p:spPr>
        <p:txBody>
          <a:bodyPr>
            <a:normAutofit/>
          </a:bodyPr>
          <a:lstStyle/>
          <a:p>
            <a:pPr marL="0" lvl="0" indent="0" algn="just" rtl="1" fontAlgn="base">
              <a:spcBef>
                <a:spcPct val="0"/>
              </a:spcBef>
              <a:spcAft>
                <a:spcPts val="600"/>
              </a:spcAft>
              <a:buNone/>
            </a:pPr>
            <a:r>
              <a:rPr lang="ar-KW" sz="2000" b="1" dirty="0">
                <a:solidFill>
                  <a:schemeClr val="tx2"/>
                </a:solidFill>
                <a:latin typeface="Calibri" pitchFamily="34" charset="0"/>
              </a:rPr>
              <a:t>يتخذ صندوق الاستثمار أحد الشكلين التاليين</a:t>
            </a:r>
            <a:r>
              <a:rPr lang="ar-KW" sz="2000" b="1" dirty="0" smtClean="0">
                <a:solidFill>
                  <a:schemeClr val="tx2"/>
                </a:solidFill>
                <a:latin typeface="Calibri" pitchFamily="34" charset="0"/>
              </a:rPr>
              <a:t>:</a:t>
            </a:r>
          </a:p>
          <a:p>
            <a:pPr marL="0" lvl="0" indent="0" algn="just" rtl="1" fontAlgn="base">
              <a:spcBef>
                <a:spcPct val="0"/>
              </a:spcBef>
              <a:spcAft>
                <a:spcPts val="600"/>
              </a:spcAft>
              <a:buNone/>
            </a:pPr>
            <a:endParaRPr lang="ar-KW" sz="2000" b="1" dirty="0">
              <a:solidFill>
                <a:schemeClr val="tx2"/>
              </a:solidFill>
              <a:latin typeface="Calibri" pitchFamily="34" charset="0"/>
            </a:endParaRPr>
          </a:p>
          <a:p>
            <a:pPr marL="457200" lvl="0"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صندوق </a:t>
            </a:r>
            <a:r>
              <a:rPr lang="ar-KW" sz="2000" b="1" dirty="0">
                <a:solidFill>
                  <a:schemeClr val="tx2"/>
                </a:solidFill>
                <a:latin typeface="Calibri" pitchFamily="34" charset="0"/>
              </a:rPr>
              <a:t>الاستثمار المفتوح، وهو صندوق ذو رأسمال متغير يزيد رأسماله بإصدار وحدات استثمارية جديدة أو ينخفض باسترداد بعض وحداته خلال الفترة المحددة في نظامه </a:t>
            </a:r>
            <a:r>
              <a:rPr lang="ar-KW" sz="2000" b="1" dirty="0" smtClean="0">
                <a:solidFill>
                  <a:schemeClr val="tx2"/>
                </a:solidFill>
                <a:latin typeface="Calibri" pitchFamily="34" charset="0"/>
              </a:rPr>
              <a:t>الأساسي.</a:t>
            </a:r>
          </a:p>
          <a:p>
            <a:pPr marL="0" lv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2051" name="Picture 3" descr="C:\Users\ralzaid\AppData\Local\Microsoft\Windows\Temporary Internet Files\Content.Outlook\8KVP31S1\_60729280_under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015951"/>
            <a:ext cx="6696744" cy="31043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9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anim calcmode="lin" valueType="num">
                                      <p:cBhvr>
                                        <p:cTn id="22" dur="1000" fill="hold"/>
                                        <p:tgtEl>
                                          <p:spTgt spid="2051"/>
                                        </p:tgtEl>
                                        <p:attrNameLst>
                                          <p:attrName>ppt_x</p:attrName>
                                        </p:attrNameLst>
                                      </p:cBhvr>
                                      <p:tavLst>
                                        <p:tav tm="0">
                                          <p:val>
                                            <p:strVal val="#ppt_x"/>
                                          </p:val>
                                        </p:tav>
                                        <p:tav tm="100000">
                                          <p:val>
                                            <p:strVal val="#ppt_x"/>
                                          </p:val>
                                        </p:tav>
                                      </p:tavLst>
                                    </p:anim>
                                    <p:anim calcmode="lin" valueType="num">
                                      <p:cBhvr>
                                        <p:cTn id="2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تابع </a:t>
            </a:r>
            <a:r>
              <a:rPr lang="ar-KW" sz="2400" b="1" dirty="0" smtClean="0">
                <a:solidFill>
                  <a:schemeClr val="tx2"/>
                </a:solidFill>
              </a:rPr>
              <a:t>شكل صندوق الاستثمار</a:t>
            </a:r>
            <a:endParaRPr lang="ar-KW" sz="2400" b="1" dirty="0">
              <a:solidFill>
                <a:schemeClr val="tx2"/>
              </a:solidFill>
            </a:endParaRPr>
          </a:p>
        </p:txBody>
      </p:sp>
      <p:sp>
        <p:nvSpPr>
          <p:cNvPr id="3" name="Content Placeholder 2"/>
          <p:cNvSpPr>
            <a:spLocks noGrp="1"/>
          </p:cNvSpPr>
          <p:nvPr>
            <p:ph idx="1"/>
          </p:nvPr>
        </p:nvSpPr>
        <p:spPr>
          <a:xfrm>
            <a:off x="457200" y="1412776"/>
            <a:ext cx="8229600" cy="4680520"/>
          </a:xfrm>
        </p:spPr>
        <p:txBody>
          <a:bodyPr>
            <a:normAutofit/>
          </a:bodyPr>
          <a:lstStyle/>
          <a:p>
            <a:pPr marL="0" lvl="0" indent="0" algn="just" rtl="1" fontAlgn="base">
              <a:spcBef>
                <a:spcPct val="0"/>
              </a:spcBef>
              <a:spcAft>
                <a:spcPts val="600"/>
              </a:spcAft>
              <a:buNone/>
            </a:pPr>
            <a:endParaRPr lang="ar-KW" sz="2000" dirty="0" smtClean="0">
              <a:solidFill>
                <a:schemeClr val="tx2"/>
              </a:solidFill>
              <a:latin typeface="Calibri" pitchFamily="34" charset="0"/>
            </a:endParaRPr>
          </a:p>
          <a:p>
            <a:pPr marL="0" lvl="0" indent="0" algn="just" rtl="1" fontAlgn="base">
              <a:spcBef>
                <a:spcPct val="0"/>
              </a:spcBef>
              <a:spcAft>
                <a:spcPts val="600"/>
              </a:spcAft>
              <a:buNone/>
            </a:pPr>
            <a:r>
              <a:rPr lang="ar-KW" sz="2000" b="1" dirty="0" smtClean="0">
                <a:solidFill>
                  <a:schemeClr val="tx2"/>
                </a:solidFill>
                <a:latin typeface="Calibri" pitchFamily="34" charset="0"/>
              </a:rPr>
              <a:t>2. صندوق </a:t>
            </a:r>
            <a:r>
              <a:rPr lang="ar-KW" sz="2000" b="1" dirty="0">
                <a:solidFill>
                  <a:schemeClr val="tx2"/>
                </a:solidFill>
                <a:latin typeface="Calibri" pitchFamily="34" charset="0"/>
              </a:rPr>
              <a:t>الاستثمار </a:t>
            </a:r>
            <a:r>
              <a:rPr lang="ar-KW" sz="2000" b="1" dirty="0" smtClean="0">
                <a:solidFill>
                  <a:schemeClr val="tx2"/>
                </a:solidFill>
                <a:latin typeface="Calibri" pitchFamily="34" charset="0"/>
              </a:rPr>
              <a:t>المغلق: </a:t>
            </a:r>
            <a:r>
              <a:rPr lang="ar-KW" sz="2000" b="1" dirty="0">
                <a:solidFill>
                  <a:schemeClr val="tx2"/>
                </a:solidFill>
                <a:latin typeface="Calibri" pitchFamily="34" charset="0"/>
              </a:rPr>
              <a:t>وهو صندوق ذو رأسمال ثابت. ولا يجوز استرداد وحداته الاستثمارية إلا في نهاية مدة صندوق الاستثمار، ويجوز زيادة رأسماله وفقاً لما يقرره نظامه الأساسي، ويجوز إدراج وحداته في البورصة. </a:t>
            </a:r>
          </a:p>
          <a:p>
            <a:pPr marL="0" lv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72" t="37870" r="53612" b="39514"/>
          <a:stretch/>
        </p:blipFill>
        <p:spPr bwMode="auto">
          <a:xfrm>
            <a:off x="683568" y="3068960"/>
            <a:ext cx="7776864" cy="23762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02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12- </a:t>
            </a:r>
            <a:r>
              <a:rPr lang="ar-KW" sz="2400" b="1" dirty="0" smtClean="0">
                <a:solidFill>
                  <a:schemeClr val="tx2"/>
                </a:solidFill>
              </a:rPr>
              <a:t>شراء الوحدات في صناديق الاستثمار</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0" lvl="0" indent="0" algn="just" rtl="1" fontAlgn="base">
              <a:spcBef>
                <a:spcPct val="0"/>
              </a:spcBef>
              <a:spcAft>
                <a:spcPts val="600"/>
              </a:spcAft>
              <a:buNone/>
            </a:pPr>
            <a:endParaRPr lang="ar-KW" sz="2000" dirty="0" smtClean="0">
              <a:solidFill>
                <a:schemeClr val="tx2"/>
              </a:solidFill>
              <a:latin typeface="Calibri" pitchFamily="34" charset="0"/>
            </a:endParaRPr>
          </a:p>
          <a:p>
            <a:pPr marL="0" lvl="0" indent="0" algn="just" rtl="1" fontAlgn="base">
              <a:lnSpc>
                <a:spcPct val="200000"/>
              </a:lnSpc>
              <a:spcBef>
                <a:spcPct val="0"/>
              </a:spcBef>
              <a:spcAft>
                <a:spcPts val="600"/>
              </a:spcAft>
              <a:buNone/>
            </a:pPr>
            <a:r>
              <a:rPr lang="ar-KW" sz="2000" b="1" dirty="0" smtClean="0">
                <a:solidFill>
                  <a:schemeClr val="tx2"/>
                </a:solidFill>
                <a:latin typeface="Calibri" pitchFamily="34" charset="0"/>
              </a:rPr>
              <a:t>يختلف </a:t>
            </a:r>
            <a:r>
              <a:rPr lang="ar-KW" sz="2000" b="1" dirty="0">
                <a:solidFill>
                  <a:schemeClr val="tx2"/>
                </a:solidFill>
                <a:latin typeface="Calibri" pitchFamily="34" charset="0"/>
              </a:rPr>
              <a:t>شراء الوحدات في صناديق الاستثمار عن شراء الأسهم في الشركات المساهمة. فبإمكان المستثمر شراء الوحدات في صناديق </a:t>
            </a:r>
            <a:r>
              <a:rPr lang="ar-KW" sz="2000" b="1" dirty="0" smtClean="0">
                <a:solidFill>
                  <a:schemeClr val="tx2"/>
                </a:solidFill>
                <a:latin typeface="Calibri" pitchFamily="34" charset="0"/>
              </a:rPr>
              <a:t>الاستثمار </a:t>
            </a:r>
            <a:r>
              <a:rPr lang="ar-KW" sz="2000" b="1" dirty="0">
                <a:solidFill>
                  <a:schemeClr val="tx2"/>
                </a:solidFill>
                <a:latin typeface="Calibri" pitchFamily="34" charset="0"/>
              </a:rPr>
              <a:t>من مدير الصندوق أو وكيل البيع، وإذا اشترى المستثمر وحدات في صندوق استثماري فإن عليه، بشكل عام، دفع رسوم تسمى رسوم اشتراك </a:t>
            </a:r>
            <a:r>
              <a:rPr lang="ar-KW" sz="2000" b="1" dirty="0" smtClean="0">
                <a:solidFill>
                  <a:schemeClr val="tx2"/>
                </a:solidFill>
                <a:latin typeface="Calibri" pitchFamily="34" charset="0"/>
              </a:rPr>
              <a:t> </a:t>
            </a:r>
            <a:r>
              <a:rPr lang="en-US" sz="2000" b="1" dirty="0" smtClean="0">
                <a:solidFill>
                  <a:schemeClr val="tx2"/>
                </a:solidFill>
                <a:latin typeface="Calibri" pitchFamily="34" charset="0"/>
              </a:rPr>
              <a:t>Subscription Fees </a:t>
            </a:r>
            <a:r>
              <a:rPr lang="en-US" sz="2000" b="1" dirty="0">
                <a:solidFill>
                  <a:schemeClr val="tx2"/>
                </a:solidFill>
                <a:latin typeface="Calibri" pitchFamily="34" charset="0"/>
              </a:rPr>
              <a:t>)</a:t>
            </a:r>
            <a:r>
              <a:rPr lang="ar-KW" sz="2000" b="1" dirty="0" smtClean="0">
                <a:solidFill>
                  <a:schemeClr val="tx2"/>
                </a:solidFill>
                <a:latin typeface="Calibri" pitchFamily="34" charset="0"/>
              </a:rPr>
              <a:t> </a:t>
            </a:r>
            <a:r>
              <a:rPr lang="en-US" sz="2000" b="1" dirty="0" smtClean="0">
                <a:solidFill>
                  <a:schemeClr val="tx2"/>
                </a:solidFill>
                <a:latin typeface="Calibri" pitchFamily="34" charset="0"/>
              </a:rPr>
              <a:t>(</a:t>
            </a:r>
            <a:r>
              <a:rPr lang="ar-KW" sz="2000" b="1" dirty="0" smtClean="0">
                <a:solidFill>
                  <a:schemeClr val="tx2"/>
                </a:solidFill>
                <a:latin typeface="Calibri" pitchFamily="34" charset="0"/>
              </a:rPr>
              <a:t> و رسوم </a:t>
            </a:r>
            <a:r>
              <a:rPr lang="ar-KW" sz="2000" b="1" dirty="0">
                <a:solidFill>
                  <a:schemeClr val="tx2"/>
                </a:solidFill>
                <a:latin typeface="Calibri" pitchFamily="34" charset="0"/>
              </a:rPr>
              <a:t>إدارة </a:t>
            </a:r>
            <a:r>
              <a:rPr lang="ar-KW" sz="2000" b="1" dirty="0" smtClean="0">
                <a:solidFill>
                  <a:schemeClr val="tx2"/>
                </a:solidFill>
                <a:latin typeface="Calibri" pitchFamily="34" charset="0"/>
              </a:rPr>
              <a:t>سنوية </a:t>
            </a:r>
            <a:r>
              <a:rPr lang="en-US" sz="2000" b="1" dirty="0" smtClean="0">
                <a:solidFill>
                  <a:schemeClr val="tx2"/>
                </a:solidFill>
                <a:latin typeface="Calibri" pitchFamily="34" charset="0"/>
              </a:rPr>
              <a:t>(Management Fees</a:t>
            </a:r>
            <a:r>
              <a:rPr lang="en-US" sz="2000" b="1" dirty="0">
                <a:solidFill>
                  <a:schemeClr val="tx2"/>
                </a:solidFill>
                <a:latin typeface="Calibri" pitchFamily="34" charset="0"/>
              </a:rPr>
              <a:t>)</a:t>
            </a:r>
            <a:r>
              <a:rPr lang="en-US" sz="2000" b="1" dirty="0" smtClean="0">
                <a:solidFill>
                  <a:schemeClr val="tx2"/>
                </a:solidFill>
                <a:latin typeface="Calibri" pitchFamily="34" charset="0"/>
              </a:rPr>
              <a:t> </a:t>
            </a:r>
            <a:r>
              <a:rPr lang="ar-KW" sz="2000" b="1" dirty="0">
                <a:solidFill>
                  <a:schemeClr val="tx2"/>
                </a:solidFill>
                <a:latin typeface="Calibri" pitchFamily="34" charset="0"/>
              </a:rPr>
              <a:t> ت</a:t>
            </a:r>
            <a:r>
              <a:rPr lang="ar-KW" sz="2000" b="1" dirty="0" smtClean="0">
                <a:solidFill>
                  <a:schemeClr val="tx2"/>
                </a:solidFill>
                <a:latin typeface="Calibri" pitchFamily="34" charset="0"/>
              </a:rPr>
              <a:t>ختلف </a:t>
            </a:r>
            <a:r>
              <a:rPr lang="ar-KW" sz="2000" b="1" dirty="0">
                <a:solidFill>
                  <a:schemeClr val="tx2"/>
                </a:solidFill>
                <a:latin typeface="Calibri" pitchFamily="34" charset="0"/>
              </a:rPr>
              <a:t>نسبة تلك الرسوم باختلاف الشركات المرخص لها ولكنها تتراوح بين 1-5 في المائة من رأس المال المستثمر</a:t>
            </a:r>
          </a:p>
        </p:txBody>
      </p:sp>
      <p:sp>
        <p:nvSpPr>
          <p:cNvPr id="4" name="Slide Number Placeholder 3"/>
          <p:cNvSpPr>
            <a:spLocks noGrp="1"/>
          </p:cNvSpPr>
          <p:nvPr>
            <p:ph type="sldNum" sz="quarter" idx="12"/>
          </p:nvPr>
        </p:nvSpPr>
        <p:spPr/>
        <p:txBody>
          <a:bodyPr/>
          <a:lstStyle/>
          <a:p>
            <a:fld id="{2E51A151-84BD-4E71-B744-C440629F458B}" type="slidenum">
              <a:rPr lang="en-US" smtClean="0"/>
              <a:pPr/>
              <a:t>18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55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13- </a:t>
            </a:r>
            <a:r>
              <a:rPr lang="ar-KW" sz="2400" b="1" dirty="0" smtClean="0">
                <a:solidFill>
                  <a:schemeClr val="tx2"/>
                </a:solidFill>
              </a:rPr>
              <a:t>صافي قيمة الأصول</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0" lvl="0" indent="0" algn="just" rtl="1" fontAlgn="base">
              <a:lnSpc>
                <a:spcPct val="150000"/>
              </a:lnSpc>
              <a:spcBef>
                <a:spcPct val="0"/>
              </a:spcBef>
              <a:spcAft>
                <a:spcPts val="600"/>
              </a:spcAft>
              <a:buNone/>
            </a:pPr>
            <a:r>
              <a:rPr lang="ar-KW" sz="2000" b="1" dirty="0">
                <a:solidFill>
                  <a:schemeClr val="tx2"/>
                </a:solidFill>
                <a:latin typeface="Calibri" pitchFamily="34" charset="0"/>
              </a:rPr>
              <a:t>يعتمد سعر وحدة الصندوق الواحدة التي يدفعها المشتركون فيه على السعر الذي يحدد بمقياس صافي قيمة الأصول، أو </a:t>
            </a:r>
            <a:r>
              <a:rPr lang="en-US" sz="2000" b="1" dirty="0">
                <a:solidFill>
                  <a:schemeClr val="tx2"/>
                </a:solidFill>
                <a:latin typeface="Calibri" pitchFamily="34" charset="0"/>
              </a:rPr>
              <a:t>NAV. </a:t>
            </a:r>
            <a:r>
              <a:rPr lang="ar-KW" sz="2000" b="1" dirty="0" smtClean="0">
                <a:solidFill>
                  <a:schemeClr val="tx2"/>
                </a:solidFill>
                <a:latin typeface="Calibri" pitchFamily="34" charset="0"/>
              </a:rPr>
              <a:t> ويتم </a:t>
            </a:r>
            <a:r>
              <a:rPr lang="ar-KW" sz="2000" b="1" dirty="0">
                <a:solidFill>
                  <a:schemeClr val="tx2"/>
                </a:solidFill>
                <a:latin typeface="Calibri" pitchFamily="34" charset="0"/>
              </a:rPr>
              <a:t>حسابها بقسمة ناتج إجمالي القيمة الحالية للصندوق بعد خصم الرسوم والتكاليف الأخرى منها على عدد وحدات الصندوق المصدرة. ويرتفع صافي قيمة الأصول في الصندوق عندما ترتفع قيمة أصول الصندوق.</a:t>
            </a:r>
          </a:p>
          <a:p>
            <a:pPr marL="0" lvl="0" indent="0" algn="just" rtl="1" fontAlgn="base">
              <a:spcBef>
                <a:spcPct val="0"/>
              </a:spcBef>
              <a:spcAft>
                <a:spcPts val="600"/>
              </a:spcAft>
              <a:buNone/>
            </a:pPr>
            <a:endParaRPr lang="ar-KW" sz="2000" dirty="0">
              <a:solidFill>
                <a:schemeClr val="tx2"/>
              </a:solidFill>
              <a:latin typeface="Calibri" pitchFamily="34" charset="0"/>
            </a:endParaRPr>
          </a:p>
          <a:p>
            <a:pPr marL="0" lv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720087357"/>
              </p:ext>
            </p:extLst>
          </p:nvPr>
        </p:nvGraphicFramePr>
        <p:xfrm>
          <a:off x="1257536" y="4221088"/>
          <a:ext cx="6552728" cy="1280682"/>
        </p:xfrm>
        <a:graphic>
          <a:graphicData uri="http://schemas.openxmlformats.org/drawingml/2006/table">
            <a:tbl>
              <a:tblPr rtl="1" firstRow="1" firstCol="1" bandRow="1">
                <a:effectLst>
                  <a:outerShdw blurRad="76200" dist="38100" dir="2700000" algn="tl" rotWithShape="0">
                    <a:schemeClr val="tx2">
                      <a:lumMod val="75000"/>
                      <a:alpha val="40000"/>
                    </a:schemeClr>
                  </a:outerShdw>
                </a:effectLst>
              </a:tblPr>
              <a:tblGrid>
                <a:gridCol w="4141471"/>
                <a:gridCol w="266895"/>
                <a:gridCol w="2144362"/>
              </a:tblGrid>
              <a:tr h="689598">
                <a:tc>
                  <a:txBody>
                    <a:bodyPr/>
                    <a:lstStyle/>
                    <a:p>
                      <a:pPr marL="0" marR="0" algn="just" rtl="1">
                        <a:lnSpc>
                          <a:spcPct val="150000"/>
                        </a:lnSpc>
                        <a:spcBef>
                          <a:spcPts val="0"/>
                        </a:spcBef>
                        <a:spcAft>
                          <a:spcPts val="0"/>
                        </a:spcAft>
                      </a:pPr>
                      <a:r>
                        <a:rPr lang="ar-KW" sz="1800" b="1" dirty="0" smtClean="0">
                          <a:effectLst/>
                          <a:latin typeface="Calibri"/>
                          <a:ea typeface="Calibri"/>
                          <a:cs typeface="Arial"/>
                        </a:rPr>
                        <a:t>       </a:t>
                      </a:r>
                      <a:r>
                        <a:rPr lang="ar-SA" sz="1800" b="1" dirty="0" smtClean="0">
                          <a:effectLst/>
                          <a:latin typeface="Calibri"/>
                          <a:ea typeface="Calibri"/>
                          <a:cs typeface="Arial"/>
                        </a:rPr>
                        <a:t>القيمة </a:t>
                      </a:r>
                      <a:r>
                        <a:rPr lang="ar-SA" sz="1800" b="1" dirty="0">
                          <a:effectLst/>
                          <a:latin typeface="Calibri"/>
                          <a:ea typeface="Calibri"/>
                          <a:cs typeface="Arial"/>
                        </a:rPr>
                        <a:t>الحالية للصندوق</a:t>
                      </a:r>
                      <a:r>
                        <a:rPr lang="ar-SA" sz="1800" dirty="0">
                          <a:effectLst/>
                          <a:latin typeface="Calibri"/>
                          <a:ea typeface="Calibri"/>
                          <a:cs typeface="Arial"/>
                        </a:rPr>
                        <a:t> </a:t>
                      </a:r>
                      <a:r>
                        <a:rPr lang="ar-KW" sz="1800" dirty="0" smtClean="0">
                          <a:effectLst/>
                          <a:latin typeface="Calibri"/>
                          <a:ea typeface="Calibri"/>
                          <a:cs typeface="Arial"/>
                        </a:rPr>
                        <a:t> </a:t>
                      </a:r>
                      <a:r>
                        <a:rPr lang="en-US" sz="1800" b="1" dirty="0" smtClean="0">
                          <a:effectLst/>
                          <a:latin typeface="Calibri"/>
                          <a:ea typeface="Calibri"/>
                          <a:cs typeface="Arial"/>
                        </a:rPr>
                        <a:t>-</a:t>
                      </a:r>
                      <a:r>
                        <a:rPr lang="en-US" sz="1800" dirty="0" smtClean="0">
                          <a:effectLst/>
                          <a:latin typeface="Calibri"/>
                          <a:ea typeface="Calibri"/>
                          <a:cs typeface="Arial"/>
                        </a:rPr>
                        <a:t> </a:t>
                      </a:r>
                      <a:r>
                        <a:rPr lang="ar-KW" sz="1800" dirty="0" smtClean="0">
                          <a:effectLst/>
                          <a:latin typeface="Calibri"/>
                          <a:ea typeface="Calibri"/>
                          <a:cs typeface="Arial"/>
                        </a:rPr>
                        <a:t>  </a:t>
                      </a:r>
                      <a:r>
                        <a:rPr lang="ar-SA" sz="1800" b="1" dirty="0" smtClean="0">
                          <a:effectLst/>
                          <a:latin typeface="Calibri"/>
                          <a:ea typeface="Calibri"/>
                          <a:cs typeface="Arial"/>
                        </a:rPr>
                        <a:t>الرسوم </a:t>
                      </a:r>
                      <a:r>
                        <a:rPr lang="ar-SA" sz="1800" b="1" dirty="0">
                          <a:effectLst/>
                          <a:latin typeface="Calibri"/>
                          <a:ea typeface="Calibri"/>
                          <a:cs typeface="Arial"/>
                        </a:rPr>
                        <a:t>والتكاليف</a:t>
                      </a:r>
                      <a:endParaRPr lang="en-US" sz="1800" dirty="0">
                        <a:effectLst/>
                        <a:latin typeface="Calibri"/>
                        <a:ea typeface="Calibri"/>
                        <a:cs typeface="Arial"/>
                      </a:endParaRPr>
                    </a:p>
                  </a:txBody>
                  <a:tcPr marL="22860" marR="22860" marT="22860" marB="76200" anchor="ctr">
                    <a:lnL>
                      <a:noFill/>
                    </a:lnL>
                    <a:lnR>
                      <a:noFill/>
                    </a:lnR>
                    <a:lnT>
                      <a:noFill/>
                    </a:lnT>
                    <a:lnB w="12700" cap="flat" cmpd="sng" algn="ctr">
                      <a:solidFill>
                        <a:srgbClr val="003300"/>
                      </a:solidFill>
                      <a:prstDash val="solid"/>
                      <a:round/>
                      <a:headEnd type="none" w="med" len="med"/>
                      <a:tailEnd type="none" w="med" len="med"/>
                    </a:lnB>
                    <a:solidFill>
                      <a:schemeClr val="tx2">
                        <a:lumMod val="20000"/>
                        <a:lumOff val="80000"/>
                      </a:schemeClr>
                    </a:solidFill>
                  </a:tcPr>
                </a:tc>
                <a:tc rowSpan="2">
                  <a:txBody>
                    <a:bodyPr/>
                    <a:lstStyle/>
                    <a:p>
                      <a:pPr marL="0" marR="0" algn="just" rtl="1">
                        <a:lnSpc>
                          <a:spcPct val="150000"/>
                        </a:lnSpc>
                        <a:spcBef>
                          <a:spcPts val="0"/>
                        </a:spcBef>
                        <a:spcAft>
                          <a:spcPts val="0"/>
                        </a:spcAft>
                      </a:pPr>
                      <a:r>
                        <a:rPr lang="en-US" sz="1800" dirty="0" smtClean="0">
                          <a:effectLst/>
                          <a:latin typeface="Calibri"/>
                          <a:ea typeface="Calibri"/>
                          <a:cs typeface="Arial"/>
                        </a:rPr>
                        <a:t>=</a:t>
                      </a:r>
                      <a:r>
                        <a:rPr lang="ar-KW" sz="1800" dirty="0" smtClean="0">
                          <a:effectLst/>
                          <a:latin typeface="Calibri"/>
                          <a:ea typeface="Calibri"/>
                          <a:cs typeface="Arial"/>
                        </a:rPr>
                        <a:t>  </a:t>
                      </a:r>
                      <a:endParaRPr lang="en-US" sz="1800" dirty="0">
                        <a:effectLst/>
                        <a:latin typeface="Calibri"/>
                        <a:ea typeface="Calibri"/>
                        <a:cs typeface="Arial"/>
                      </a:endParaRPr>
                    </a:p>
                  </a:txBody>
                  <a:tcPr marL="22860" marR="22860" marT="22860" marB="22860" anchor="ctr">
                    <a:lnL>
                      <a:noFill/>
                    </a:lnL>
                    <a:lnR>
                      <a:noFill/>
                    </a:lnR>
                    <a:lnT>
                      <a:noFill/>
                    </a:lnT>
                    <a:lnB>
                      <a:noFill/>
                    </a:lnB>
                    <a:solidFill>
                      <a:schemeClr val="tx2">
                        <a:lumMod val="20000"/>
                        <a:lumOff val="80000"/>
                      </a:schemeClr>
                    </a:solidFill>
                  </a:tcPr>
                </a:tc>
                <a:tc rowSpan="2">
                  <a:txBody>
                    <a:bodyPr/>
                    <a:lstStyle/>
                    <a:p>
                      <a:pPr marL="0" marR="0" algn="just" rtl="1">
                        <a:lnSpc>
                          <a:spcPct val="150000"/>
                        </a:lnSpc>
                        <a:spcBef>
                          <a:spcPts val="0"/>
                        </a:spcBef>
                        <a:spcAft>
                          <a:spcPts val="0"/>
                        </a:spcAft>
                      </a:pPr>
                      <a:r>
                        <a:rPr lang="ar-SA" sz="1800" b="1" dirty="0">
                          <a:effectLst/>
                          <a:latin typeface="Calibri"/>
                          <a:ea typeface="Calibri"/>
                          <a:cs typeface="Arial"/>
                        </a:rPr>
                        <a:t>صافي قيمة الأصول للوحدة </a:t>
                      </a:r>
                      <a:endParaRPr lang="en-US" sz="1800" dirty="0">
                        <a:effectLst/>
                        <a:latin typeface="Calibri"/>
                        <a:ea typeface="Calibri"/>
                        <a:cs typeface="Arial"/>
                      </a:endParaRPr>
                    </a:p>
                  </a:txBody>
                  <a:tcPr marL="22860" marR="22860" marT="22860" marB="22860" anchor="ctr">
                    <a:lnL>
                      <a:noFill/>
                    </a:lnL>
                    <a:lnR>
                      <a:noFill/>
                    </a:lnR>
                    <a:lnT>
                      <a:noFill/>
                    </a:lnT>
                    <a:lnB>
                      <a:noFill/>
                    </a:lnB>
                    <a:solidFill>
                      <a:schemeClr val="tx2">
                        <a:lumMod val="20000"/>
                        <a:lumOff val="80000"/>
                      </a:schemeClr>
                    </a:solidFill>
                  </a:tcPr>
                </a:tc>
              </a:tr>
              <a:tr h="591084">
                <a:tc>
                  <a:txBody>
                    <a:bodyPr/>
                    <a:lstStyle/>
                    <a:p>
                      <a:pPr marL="0" marR="0" algn="just" rtl="1">
                        <a:lnSpc>
                          <a:spcPct val="150000"/>
                        </a:lnSpc>
                        <a:spcBef>
                          <a:spcPts val="0"/>
                        </a:spcBef>
                        <a:spcAft>
                          <a:spcPts val="0"/>
                        </a:spcAft>
                      </a:pPr>
                      <a:r>
                        <a:rPr lang="ar-KW" sz="1800" b="1" dirty="0" smtClean="0">
                          <a:effectLst/>
                          <a:latin typeface="Calibri"/>
                          <a:ea typeface="Calibri"/>
                          <a:cs typeface="Arial"/>
                        </a:rPr>
                        <a:t>                    </a:t>
                      </a:r>
                      <a:r>
                        <a:rPr lang="ar-SA" sz="1800" b="1" dirty="0" smtClean="0">
                          <a:effectLst/>
                          <a:latin typeface="Calibri"/>
                          <a:ea typeface="Calibri"/>
                          <a:cs typeface="Arial"/>
                        </a:rPr>
                        <a:t>عدد</a:t>
                      </a:r>
                      <a:r>
                        <a:rPr lang="ar-KW" sz="1800" b="1" dirty="0" smtClean="0">
                          <a:effectLst/>
                          <a:latin typeface="Calibri"/>
                          <a:ea typeface="Calibri"/>
                          <a:cs typeface="Arial"/>
                        </a:rPr>
                        <a:t> </a:t>
                      </a:r>
                      <a:r>
                        <a:rPr lang="ar-SA" sz="1800" b="1" dirty="0" smtClean="0">
                          <a:effectLst/>
                          <a:latin typeface="Calibri"/>
                          <a:ea typeface="Calibri"/>
                          <a:cs typeface="Arial"/>
                        </a:rPr>
                        <a:t>الوحدات بالصندوق</a:t>
                      </a:r>
                      <a:endParaRPr lang="en-US" sz="1800" dirty="0">
                        <a:effectLst/>
                        <a:latin typeface="Calibri"/>
                        <a:ea typeface="Calibri"/>
                        <a:cs typeface="Arial"/>
                      </a:endParaRPr>
                    </a:p>
                  </a:txBody>
                  <a:tcPr marL="22860" marR="22860" marT="22860" marB="22860" anchor="ctr">
                    <a:lnL>
                      <a:noFill/>
                    </a:lnL>
                    <a:lnR>
                      <a:noFill/>
                    </a:lnR>
                    <a:lnT w="12700" cap="flat" cmpd="sng" algn="ctr">
                      <a:solidFill>
                        <a:srgbClr val="0033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178813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rPr>
              <a:t>المقدمــــــــة</a:t>
            </a:r>
            <a:endParaRPr lang="en-US" dirty="0">
              <a:solidFill>
                <a:schemeClr val="tx2"/>
              </a:solidFill>
            </a:endParaRPr>
          </a:p>
        </p:txBody>
      </p:sp>
      <p:sp>
        <p:nvSpPr>
          <p:cNvPr id="3" name="Content Placeholder 2"/>
          <p:cNvSpPr>
            <a:spLocks noGrp="1"/>
          </p:cNvSpPr>
          <p:nvPr>
            <p:ph idx="1"/>
          </p:nvPr>
        </p:nvSpPr>
        <p:spPr>
          <a:xfrm>
            <a:off x="419100" y="1484784"/>
            <a:ext cx="8229600" cy="4525963"/>
          </a:xfrm>
        </p:spPr>
        <p:txBody>
          <a:bodyPr>
            <a:normAutofit/>
          </a:bodyPr>
          <a:lstStyle/>
          <a:p>
            <a:pPr marL="0" lvl="0" indent="0" algn="just" rtl="1" fontAlgn="base">
              <a:spcBef>
                <a:spcPct val="0"/>
              </a:spcBef>
              <a:spcAft>
                <a:spcPts val="600"/>
              </a:spcAft>
              <a:buNone/>
            </a:pPr>
            <a:endParaRPr lang="ar-KW" sz="2400" dirty="0" smtClean="0">
              <a:solidFill>
                <a:schemeClr val="tx2"/>
              </a:solidFill>
              <a:latin typeface="Calibri" pitchFamily="34" charset="0"/>
            </a:endParaRPr>
          </a:p>
          <a:p>
            <a:pPr marL="0" lvl="0" indent="0" algn="just" rtl="1" fontAlgn="base">
              <a:lnSpc>
                <a:spcPct val="150000"/>
              </a:lnSpc>
              <a:spcBef>
                <a:spcPct val="0"/>
              </a:spcBef>
              <a:spcAft>
                <a:spcPts val="600"/>
              </a:spcAft>
              <a:buNone/>
            </a:pPr>
            <a:r>
              <a:rPr lang="ar-KW" sz="2400" b="1" dirty="0" smtClean="0">
                <a:solidFill>
                  <a:schemeClr val="tx2"/>
                </a:solidFill>
                <a:latin typeface="Calibri" pitchFamily="34" charset="0"/>
              </a:rPr>
              <a:t>انطلاقاً من رغبة الهيئة في التوعية، وحرصاً على تثقيف جميع الأطراف سواء كانوا أشخاص مرخص لهم من قبل الهيئة أو أفراد. ستكون هذه الورشة موجه بشكل مباشر إلى الأفراد حيث أن مُعظم مالم يكُن جميع الأشخاص المرخص لهم لديهم القدرة على التواصل مع الهيئة على مدار السنوات الماضية، والتي كانت كفيلة في بناء نوعي لأعمال صناديق الاستثمار. هذا وننوه بأن الهيئة ستسعى قدماً في تقديم برامج متخصصة في أعمال صناديق الاستثمار موجه للأشخاص المرخص لهم بالفترة القادمة.</a:t>
            </a:r>
            <a:endParaRPr lang="ar-KW" sz="2400" b="1"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2656"/>
            <a:ext cx="3170956" cy="9144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131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14- </a:t>
            </a:r>
            <a:r>
              <a:rPr lang="ar-KW" sz="2400" b="1" dirty="0" smtClean="0">
                <a:solidFill>
                  <a:schemeClr val="tx2"/>
                </a:solidFill>
              </a:rPr>
              <a:t>بيع وحدات الصندوق المملوكة</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0" lvl="0" indent="0" algn="just" rtl="1" fontAlgn="base">
              <a:spcBef>
                <a:spcPct val="0"/>
              </a:spcBef>
              <a:spcAft>
                <a:spcPts val="600"/>
              </a:spcAft>
              <a:buNone/>
            </a:pPr>
            <a:r>
              <a:rPr lang="ar-KW" sz="2000" b="1" dirty="0">
                <a:solidFill>
                  <a:schemeClr val="tx2"/>
                </a:solidFill>
                <a:latin typeface="Calibri" pitchFamily="34" charset="0"/>
              </a:rPr>
              <a:t>يلجأ المستثمر لبيع وحدات الصندوق الاستثماري عند تغير أهدافه الاستثمارية، أو إذا تغيرت طريقته المفضلة للاستثمار، أو إذا احتاج إلى سيولة. وقد يضطر أحياناً إلى البيع نظراً لسلبية أداء الصندوق. وهناك جملة عوامل يمكن أن تؤثر على مثل هذا القرار، منها:</a:t>
            </a:r>
          </a:p>
          <a:p>
            <a:pPr lvl="1" algn="just" rtl="1" fontAlgn="base">
              <a:spcBef>
                <a:spcPct val="0"/>
              </a:spcBef>
              <a:spcAft>
                <a:spcPts val="600"/>
              </a:spcAft>
              <a:buFont typeface="Wingdings" pitchFamily="2" charset="2"/>
              <a:buChar char="v"/>
            </a:pPr>
            <a:r>
              <a:rPr lang="ar-KW" sz="2000" b="1" dirty="0" smtClean="0">
                <a:solidFill>
                  <a:schemeClr val="tx2"/>
                </a:solidFill>
                <a:latin typeface="Calibri" pitchFamily="34" charset="0"/>
              </a:rPr>
              <a:t>تغيير </a:t>
            </a:r>
            <a:r>
              <a:rPr lang="ar-KW" sz="2000" b="1" dirty="0">
                <a:solidFill>
                  <a:schemeClr val="tx2"/>
                </a:solidFill>
                <a:latin typeface="Calibri" pitchFamily="34" charset="0"/>
              </a:rPr>
              <a:t>الصندوق لأهدافه الاستثمارية المقرة سلفاً، أو نمطه الاستثماري، مما يجعل المنهجية الجديدة لا تتماشى وأهداف المستثمر الاستثمارية </a:t>
            </a:r>
            <a:r>
              <a:rPr lang="ar-KW" sz="2000" b="1" dirty="0" smtClean="0">
                <a:solidFill>
                  <a:schemeClr val="tx2"/>
                </a:solidFill>
                <a:latin typeface="Calibri" pitchFamily="34" charset="0"/>
              </a:rPr>
              <a:t>الشخصية.</a:t>
            </a:r>
          </a:p>
          <a:p>
            <a:pPr lvl="1" algn="just" rtl="1" fontAlgn="base">
              <a:spcBef>
                <a:spcPct val="0"/>
              </a:spcBef>
              <a:spcAft>
                <a:spcPts val="600"/>
              </a:spcAft>
              <a:buFont typeface="Wingdings" pitchFamily="2" charset="2"/>
              <a:buChar char="v"/>
            </a:pPr>
            <a:r>
              <a:rPr lang="ar-KW" sz="2000" b="1" dirty="0" smtClean="0">
                <a:solidFill>
                  <a:schemeClr val="tx2"/>
                </a:solidFill>
                <a:latin typeface="Calibri" pitchFamily="34" charset="0"/>
              </a:rPr>
              <a:t>الأداء </a:t>
            </a:r>
            <a:r>
              <a:rPr lang="ar-KW" sz="2000" b="1" dirty="0">
                <a:solidFill>
                  <a:schemeClr val="tx2"/>
                </a:solidFill>
                <a:latin typeface="Calibri" pitchFamily="34" charset="0"/>
              </a:rPr>
              <a:t>المتواضع للصندوق قياساً بصناديق مماثلة تحمل الأهداف الاستثمارية ذاتها. فإذا لم يلبِ أداء الصندوق في المدى الطويل أهداف المستثمر فقد يكون هذا مبرراً لنفاذ الصبر والسعي إلى التخلص من هذا الاستثمار.</a:t>
            </a:r>
          </a:p>
          <a:p>
            <a:pPr lvl="1" algn="just" rtl="1" fontAlgn="base">
              <a:spcBef>
                <a:spcPct val="0"/>
              </a:spcBef>
              <a:spcAft>
                <a:spcPts val="600"/>
              </a:spcAft>
              <a:buFont typeface="Wingdings" pitchFamily="2" charset="2"/>
              <a:buChar char="v"/>
            </a:pPr>
            <a:r>
              <a:rPr lang="ar-KW" sz="2000" b="1" dirty="0" smtClean="0">
                <a:solidFill>
                  <a:schemeClr val="tx2"/>
                </a:solidFill>
                <a:latin typeface="Calibri" pitchFamily="34" charset="0"/>
              </a:rPr>
              <a:t>تغير </a:t>
            </a:r>
            <a:r>
              <a:rPr lang="ar-KW" sz="2000" b="1" dirty="0">
                <a:solidFill>
                  <a:schemeClr val="tx2"/>
                </a:solidFill>
                <a:latin typeface="Calibri" pitchFamily="34" charset="0"/>
              </a:rPr>
              <a:t>بعض المزايا الرئيسية للصندوق، مثل تغير مديره، أو حجم استثماراته. فقد لا تتوفر لدى المدير الجديد المهارات نفسها التي كانت للمدير السابق، مما يحتم على المستثمر مراقبة الإدارة الجديدة لتكوين قناعة بشأنها. كما أن تزايد حجم استثمارات الصندوق وارتفاع شعبيته يقللان من الفرص الاستثمارية القادرة على استيعاب كل هذه الأموال.</a:t>
            </a:r>
          </a:p>
          <a:p>
            <a:pPr marL="0" lv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48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a:solidFill>
                  <a:schemeClr val="tx2"/>
                </a:solidFill>
                <a:latin typeface="Sakkal Majalla" pitchFamily="2" charset="-78"/>
              </a:rPr>
              <a:t>  </a:t>
            </a:r>
            <a:r>
              <a:rPr lang="ar-KW" sz="2400" b="1" dirty="0" smtClean="0">
                <a:solidFill>
                  <a:schemeClr val="tx2"/>
                </a:solidFill>
                <a:latin typeface="Sakkal Majalla" pitchFamily="2" charset="-78"/>
              </a:rPr>
              <a:t>   15- </a:t>
            </a:r>
            <a:r>
              <a:rPr lang="ar-KW" sz="2400" b="1" dirty="0" smtClean="0">
                <a:solidFill>
                  <a:schemeClr val="tx2"/>
                </a:solidFill>
              </a:rPr>
              <a:t>التسعير والتقويم والاسترداد</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algn="just" rtl="1" fontAlgn="base">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أن يحدد مدير الصندوق أيام التعامل في وحدات الصندوق ووقت التقويم والموعد النهائي لتقديم طلبات شراء واسترداد وحدات صندوق الاستثمار بموافقة مجلس إدارة الصندوق.</a:t>
            </a:r>
          </a:p>
          <a:p>
            <a:pPr algn="just" rtl="1" fontAlgn="base">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تقويم أصول صندوق الاستثمار في كل يوم تعامل وبما لا يتجاوز مدة يوم بعد الموعد النهائي لتقديم الطلبات الخاصة بعمليات الشراء والاسترداد.</a:t>
            </a:r>
          </a:p>
          <a:p>
            <a:pPr algn="just" rtl="1" fontAlgn="base">
              <a:spcBef>
                <a:spcPct val="0"/>
              </a:spcBef>
              <a:spcAft>
                <a:spcPts val="600"/>
              </a:spcAft>
            </a:pPr>
            <a:r>
              <a:rPr lang="ar-KW" sz="2000" b="1" dirty="0" smtClean="0">
                <a:solidFill>
                  <a:schemeClr val="tx2"/>
                </a:solidFill>
                <a:latin typeface="Calibri" pitchFamily="34" charset="0"/>
              </a:rPr>
              <a:t>يتم </a:t>
            </a:r>
            <a:r>
              <a:rPr lang="ar-KW" sz="2000" b="1" dirty="0">
                <a:solidFill>
                  <a:schemeClr val="tx2"/>
                </a:solidFill>
                <a:latin typeface="Calibri" pitchFamily="34" charset="0"/>
              </a:rPr>
              <a:t>حساب سعر الوحدات لكل من البيع والاسترداد بناءً على صافي قيمة أصول صندوق الاستثمار عند نقطة التقويم في أي يوم تعامل. ويجوز أن تأخذ أسعار بيع و(أو) شراء الوحدات في </a:t>
            </a:r>
            <a:r>
              <a:rPr lang="ar-KW" sz="2000" b="1" dirty="0" smtClean="0">
                <a:solidFill>
                  <a:schemeClr val="tx2"/>
                </a:solidFill>
                <a:latin typeface="Calibri" pitchFamily="34" charset="0"/>
              </a:rPr>
              <a:t>الاعتبار، </a:t>
            </a:r>
            <a:r>
              <a:rPr lang="ar-KW" sz="2000" b="1" dirty="0">
                <a:solidFill>
                  <a:schemeClr val="tx2"/>
                </a:solidFill>
                <a:latin typeface="Calibri" pitchFamily="34" charset="0"/>
              </a:rPr>
              <a:t>رسوم </a:t>
            </a:r>
            <a:r>
              <a:rPr lang="ar-KW" sz="2000" b="1" dirty="0" smtClean="0">
                <a:solidFill>
                  <a:schemeClr val="tx2"/>
                </a:solidFill>
                <a:latin typeface="Calibri" pitchFamily="34" charset="0"/>
              </a:rPr>
              <a:t>الاشتراك </a:t>
            </a:r>
            <a:r>
              <a:rPr lang="ar-KW" sz="2000" b="1" dirty="0">
                <a:solidFill>
                  <a:schemeClr val="tx2"/>
                </a:solidFill>
                <a:latin typeface="Calibri" pitchFamily="34" charset="0"/>
              </a:rPr>
              <a:t>أو رسوم الاسترداد أو المصاريف الأخرى ذات العلاقة بالبيع أو رسوم الاسترداد المبكر.</a:t>
            </a:r>
          </a:p>
          <a:p>
            <a:pPr algn="just" rtl="1" fontAlgn="base">
              <a:spcBef>
                <a:spcPct val="0"/>
              </a:spcBef>
              <a:spcAft>
                <a:spcPts val="600"/>
              </a:spcAft>
            </a:pPr>
            <a:r>
              <a:rPr lang="ar-KW" sz="2000" b="1" dirty="0" smtClean="0">
                <a:solidFill>
                  <a:schemeClr val="tx2"/>
                </a:solidFill>
                <a:latin typeface="Calibri" pitchFamily="34" charset="0"/>
              </a:rPr>
              <a:t>يجوز </a:t>
            </a:r>
            <a:r>
              <a:rPr lang="ar-KW" sz="2000" b="1" dirty="0">
                <a:solidFill>
                  <a:schemeClr val="tx2"/>
                </a:solidFill>
                <a:latin typeface="Calibri" pitchFamily="34" charset="0"/>
              </a:rPr>
              <a:t>تأخير تقويم أصول صندوق الاستثمار لمدة لا تتجاوز يومي عمل من الموعد النهائي لتقديم الطلبات الخاصة بعمليات الشراء والاسترداد إذا قرر مدير الصندوق عدم إمكانية تقويم جزء كبير من أصول الصندوق بشرط الحصول على موافقة مجلس إدارة الصندوق المسبقة على هذا التأخير في التقويم.</a:t>
            </a:r>
          </a:p>
          <a:p>
            <a:pPr marL="0" lv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72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6701"/>
            <a:ext cx="5783758" cy="1143000"/>
          </a:xfrm>
        </p:spPr>
        <p:txBody>
          <a:bodyPr>
            <a:normAutofit/>
          </a:bodyPr>
          <a:lstStyle/>
          <a:p>
            <a:pPr algn="r" rtl="1"/>
            <a:r>
              <a:rPr lang="ar-KW" sz="2400" b="1" dirty="0" smtClean="0">
                <a:solidFill>
                  <a:schemeClr val="tx2"/>
                </a:solidFill>
              </a:rPr>
              <a:t>     تابع   التسعير والتقويم والاسترداد</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algn="just" rtl="1" fontAlgn="base">
              <a:spcBef>
                <a:spcPct val="0"/>
              </a:spcBef>
              <a:spcAft>
                <a:spcPts val="600"/>
              </a:spcAft>
            </a:pPr>
            <a:r>
              <a:rPr lang="ar-KW" sz="2000" b="1" dirty="0">
                <a:solidFill>
                  <a:schemeClr val="tx2"/>
                </a:solidFill>
                <a:latin typeface="Calibri" pitchFamily="34" charset="0"/>
              </a:rPr>
              <a:t>على مدير الصندوق أن يدفع لحامل الوحدات قيمة الاسترداد المناسبة خلال أربعة أيام عمل التالية لنقطة التقويم التي تم فيها تحديد سعر الاسترداد.</a:t>
            </a:r>
          </a:p>
          <a:p>
            <a:pPr algn="just" rtl="1" fontAlgn="base">
              <a:spcBef>
                <a:spcPct val="0"/>
              </a:spcBef>
              <a:spcAft>
                <a:spcPts val="600"/>
              </a:spcAft>
            </a:pPr>
            <a:r>
              <a:rPr lang="ar-KW" sz="2000" b="1" dirty="0">
                <a:solidFill>
                  <a:schemeClr val="tx2"/>
                </a:solidFill>
                <a:latin typeface="Calibri" pitchFamily="34" charset="0"/>
              </a:rPr>
              <a:t>يجوز لمدير الصندوق تأجيل تلبية أي طلب استرداد حتى يوم التعامل التالي أو حتى موعد الاسترداد التالي وفقاً لما ينص عليه النظام الأساسي للصندوق، وذلك في أي من الحالتين الآتيتين:</a:t>
            </a:r>
          </a:p>
          <a:p>
            <a:pPr lvl="1" algn="just" rtl="1" fontAlgn="base">
              <a:spcBef>
                <a:spcPct val="0"/>
              </a:spcBef>
              <a:spcAft>
                <a:spcPts val="600"/>
              </a:spcAft>
            </a:pPr>
            <a:r>
              <a:rPr lang="ar-KW" sz="1800" b="1" dirty="0">
                <a:solidFill>
                  <a:schemeClr val="tx2"/>
                </a:solidFill>
                <a:latin typeface="Calibri" pitchFamily="34" charset="0"/>
              </a:rPr>
              <a:t>إذا بلغ إجمالي نسبة جميع طلبات الاسترداد لحملة الوحدات والمطلوب تلبيتها في أي يوم تعامل أو موعد الاسترداد 10% أو أكثر من صافي قيمة أصول صندوق الاستثمار، وذلك بشرط أن يلتزم المدير في هذه الحالة بتلبية طلبات الاسترداد التي تقل عن 10% من صافي قيمة أصول الصندوق، وعلى أن تؤخذ جميع طلبات الاسترداد بالاعتبار على أساس النسبة والتناسب، ويتم تأجيل النسبة من طلبات الاسترداد التي زادت عن نسبة 10% من صافي قيمة أصول الصندوق حتى يوم التعامل التالي أو موعد الاسترداد القادم.</a:t>
            </a:r>
          </a:p>
          <a:p>
            <a:pPr lvl="1" algn="just" rtl="1" fontAlgn="base">
              <a:spcBef>
                <a:spcPct val="0"/>
              </a:spcBef>
              <a:spcAft>
                <a:spcPts val="600"/>
              </a:spcAft>
            </a:pPr>
            <a:r>
              <a:rPr lang="ar-KW" sz="1800" b="1" dirty="0">
                <a:solidFill>
                  <a:schemeClr val="tx2"/>
                </a:solidFill>
                <a:latin typeface="Calibri" pitchFamily="34" charset="0"/>
              </a:rPr>
              <a:t>إذا تم تعليق التداول في السوق الرئيسة التي يتم فيها التعامل في الأوراق المالية أو الأصول الأخرى التي يملكها صندوق الاستثمار، أو تعليق تداول أوراق مالية تمثل قيمة مؤثرة في </a:t>
            </a:r>
            <a:r>
              <a:rPr lang="ar-KW" sz="1800" b="1" dirty="0" smtClean="0">
                <a:solidFill>
                  <a:schemeClr val="tx2"/>
                </a:solidFill>
                <a:latin typeface="Calibri" pitchFamily="34" charset="0"/>
              </a:rPr>
              <a:t>أصول</a:t>
            </a:r>
            <a:r>
              <a:rPr lang="ar-KW" sz="1800" b="1" dirty="0">
                <a:solidFill>
                  <a:schemeClr val="tx2"/>
                </a:solidFill>
                <a:latin typeface="Calibri" pitchFamily="34" charset="0"/>
              </a:rPr>
              <a:t>ه</a:t>
            </a:r>
            <a:r>
              <a:rPr lang="ar-KW" sz="1800" b="1" dirty="0" smtClean="0">
                <a:solidFill>
                  <a:schemeClr val="tx2"/>
                </a:solidFill>
                <a:latin typeface="Calibri" pitchFamily="34" charset="0"/>
              </a:rPr>
              <a:t>.</a:t>
            </a:r>
            <a:endParaRPr lang="ar-KW" sz="1800" b="1" dirty="0">
              <a:solidFill>
                <a:schemeClr val="tx2"/>
              </a:solidFill>
              <a:latin typeface="Calibri" pitchFamily="34" charset="0"/>
            </a:endParaRPr>
          </a:p>
          <a:p>
            <a:pPr marL="0" lv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6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356" y="266701"/>
            <a:ext cx="4972100" cy="1143000"/>
          </a:xfrm>
        </p:spPr>
        <p:txBody>
          <a:bodyPr>
            <a:normAutofit/>
          </a:bodyPr>
          <a:lstStyle/>
          <a:p>
            <a:pPr algn="r" rtl="1"/>
            <a:r>
              <a:rPr lang="ar-KW" sz="2400" b="1" dirty="0" smtClean="0">
                <a:solidFill>
                  <a:schemeClr val="tx2"/>
                </a:solidFill>
              </a:rPr>
              <a:t>16- القوائم المالية والتقارير الدورية لحملة                                           الوحدات</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algn="just" rtl="1" fontAlgn="base">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على مدير صندوق الاستثمار إعداد قوائم مالية للصندوق بشكل ربع سنوي على الأقل، وذلك وفقاً للمعايير المحاسبية المعتمدة من الهيئة والقوائم المالية السنوية المدققة ، ونشرها من خلال البورصة.</a:t>
            </a:r>
          </a:p>
          <a:p>
            <a:pPr algn="just" rtl="1" fontAlgn="base">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على مدير صندوق الاستثمار تقديم تقارير لحملة الوحدات كل </a:t>
            </a:r>
            <a:r>
              <a:rPr lang="ar-KW" sz="2000" b="1" dirty="0" smtClean="0">
                <a:solidFill>
                  <a:schemeClr val="tx2"/>
                </a:solidFill>
                <a:latin typeface="Calibri" pitchFamily="34" charset="0"/>
              </a:rPr>
              <a:t>ثلاثة </a:t>
            </a:r>
            <a:r>
              <a:rPr lang="ar-KW" sz="2000" b="1" dirty="0">
                <a:solidFill>
                  <a:schemeClr val="tx2"/>
                </a:solidFill>
                <a:latin typeface="Calibri" pitchFamily="34" charset="0"/>
              </a:rPr>
              <a:t>أشهر كحد أقصى تتضمن المعلومات الآتية:</a:t>
            </a:r>
          </a:p>
          <a:p>
            <a:pPr marL="1257300" lvl="2"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صافي </a:t>
            </a:r>
            <a:r>
              <a:rPr lang="ar-KW" sz="2000" b="1" dirty="0">
                <a:solidFill>
                  <a:schemeClr val="tx2"/>
                </a:solidFill>
                <a:latin typeface="Calibri" pitchFamily="34" charset="0"/>
              </a:rPr>
              <a:t>قيمة أصول وحدات الصندوق.</a:t>
            </a:r>
          </a:p>
          <a:p>
            <a:pPr marL="1257300" lvl="2"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عدد </a:t>
            </a:r>
            <a:r>
              <a:rPr lang="ar-KW" sz="2000" b="1" dirty="0">
                <a:solidFill>
                  <a:schemeClr val="tx2"/>
                </a:solidFill>
                <a:latin typeface="Calibri" pitchFamily="34" charset="0"/>
              </a:rPr>
              <a:t>وحدات الصندوق التي يملكها حامل الوحدات وصافي قيمتها.</a:t>
            </a:r>
          </a:p>
          <a:p>
            <a:pPr marL="1257300" lvl="2"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سجلاً </a:t>
            </a:r>
            <a:r>
              <a:rPr lang="ar-KW" sz="2000" b="1" dirty="0">
                <a:solidFill>
                  <a:schemeClr val="tx2"/>
                </a:solidFill>
                <a:latin typeface="Calibri" pitchFamily="34" charset="0"/>
              </a:rPr>
              <a:t>بحركة حساب كل حامل وحدات على حدة، بما في ذلك أي توزيعات مدفوعة لاحقة لآخر تقرير تم تقديمه لحملة الوحدات</a:t>
            </a:r>
            <a:r>
              <a:rPr lang="ar-KW" sz="1200" b="1" dirty="0" smtClean="0">
                <a:solidFill>
                  <a:schemeClr val="tx2"/>
                </a:solidFill>
                <a:latin typeface="Calibri" pitchFamily="34" charset="0"/>
              </a:rPr>
              <a:t>.</a:t>
            </a:r>
            <a:endParaRPr lang="ar-KW" sz="1200" b="1" dirty="0">
              <a:solidFill>
                <a:schemeClr val="tx2"/>
              </a:solidFill>
              <a:latin typeface="Calibri" pitchFamily="34" charset="0"/>
            </a:endParaRPr>
          </a:p>
          <a:p>
            <a:pPr algn="just" rtl="1" fontAlgn="base">
              <a:spcBef>
                <a:spcPct val="0"/>
              </a:spcBef>
              <a:spcAft>
                <a:spcPts val="600"/>
              </a:spcAft>
            </a:pPr>
            <a:r>
              <a:rPr lang="ar-KW" sz="2000" b="1" dirty="0" smtClean="0">
                <a:solidFill>
                  <a:schemeClr val="tx2"/>
                </a:solidFill>
                <a:latin typeface="Calibri" pitchFamily="34" charset="0"/>
              </a:rPr>
              <a:t>يجب على </a:t>
            </a:r>
            <a:r>
              <a:rPr lang="ar-KW" sz="2000" b="1" dirty="0">
                <a:solidFill>
                  <a:schemeClr val="tx2"/>
                </a:solidFill>
                <a:latin typeface="Calibri" pitchFamily="34" charset="0"/>
              </a:rPr>
              <a:t>مدير صندوق الاستثمار، سواء كان مدرجاً أم غير مدرج، نشر معلومات شهرية عن الصندوق للجمهور من خلال البورصة.</a:t>
            </a:r>
          </a:p>
          <a:p>
            <a:pPr mar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7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356" y="266701"/>
            <a:ext cx="4972100" cy="1143000"/>
          </a:xfrm>
        </p:spPr>
        <p:txBody>
          <a:bodyPr>
            <a:normAutofit/>
          </a:bodyPr>
          <a:lstStyle/>
          <a:p>
            <a:pPr algn="r" rtl="1"/>
            <a:r>
              <a:rPr lang="ar-KW" sz="2400" b="1" dirty="0" smtClean="0">
                <a:solidFill>
                  <a:schemeClr val="tx2"/>
                </a:solidFill>
              </a:rPr>
              <a:t>17- انهاء صندوق الاستثمار</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algn="just" rtl="1" fontAlgn="base">
              <a:spcBef>
                <a:spcPct val="0"/>
              </a:spcBef>
              <a:spcAft>
                <a:spcPts val="600"/>
              </a:spcAft>
            </a:pPr>
            <a:r>
              <a:rPr lang="ar-KW" sz="2000" b="1" dirty="0" smtClean="0">
                <a:solidFill>
                  <a:schemeClr val="tx2"/>
                </a:solidFill>
                <a:latin typeface="Calibri" pitchFamily="34" charset="0"/>
              </a:rPr>
              <a:t>يجب </a:t>
            </a:r>
            <a:r>
              <a:rPr lang="ar-KW" sz="2000" b="1" dirty="0">
                <a:solidFill>
                  <a:schemeClr val="tx2"/>
                </a:solidFill>
                <a:latin typeface="Calibri" pitchFamily="34" charset="0"/>
              </a:rPr>
              <a:t>على مدير صندوق الاستثمار الحصول على موافقة حملة الوحدات ثم موافقة الهيئة عند رغبته في إنهاء الصندوق قبل انتهاء مدته المحددة </a:t>
            </a:r>
            <a:r>
              <a:rPr lang="ar-KW" sz="2000" b="1" dirty="0" smtClean="0">
                <a:solidFill>
                  <a:schemeClr val="tx2"/>
                </a:solidFill>
                <a:latin typeface="Calibri" pitchFamily="34" charset="0"/>
              </a:rPr>
              <a:t>في نظامه </a:t>
            </a:r>
            <a:r>
              <a:rPr lang="ar-KW" sz="2000" b="1" dirty="0">
                <a:solidFill>
                  <a:schemeClr val="tx2"/>
                </a:solidFill>
                <a:latin typeface="Calibri" pitchFamily="34" charset="0"/>
              </a:rPr>
              <a:t>الأساسي</a:t>
            </a:r>
            <a:r>
              <a:rPr lang="ar-KW" sz="2000" b="1" dirty="0" smtClean="0">
                <a:solidFill>
                  <a:schemeClr val="tx2"/>
                </a:solidFill>
                <a:latin typeface="Calibri" pitchFamily="34" charset="0"/>
              </a:rPr>
              <a:t>.</a:t>
            </a:r>
          </a:p>
          <a:p>
            <a:pPr marL="0" indent="0" algn="just" rtl="1" fontAlgn="base">
              <a:spcBef>
                <a:spcPct val="0"/>
              </a:spcBef>
              <a:spcAft>
                <a:spcPts val="600"/>
              </a:spcAft>
              <a:buNone/>
            </a:pPr>
            <a:endParaRPr lang="ar-KW" sz="2000" b="1" dirty="0">
              <a:solidFill>
                <a:schemeClr val="tx2"/>
              </a:solidFill>
              <a:latin typeface="Calibri" pitchFamily="34" charset="0"/>
            </a:endParaRPr>
          </a:p>
          <a:p>
            <a:pPr algn="just" rtl="1" fontAlgn="base">
              <a:spcBef>
                <a:spcPct val="0"/>
              </a:spcBef>
              <a:spcAft>
                <a:spcPts val="600"/>
              </a:spcAft>
            </a:pPr>
            <a:r>
              <a:rPr lang="ar-KW" sz="2000" b="1" dirty="0" smtClean="0">
                <a:solidFill>
                  <a:schemeClr val="tx2"/>
                </a:solidFill>
                <a:latin typeface="Calibri" pitchFamily="34" charset="0"/>
              </a:rPr>
              <a:t>لا </a:t>
            </a:r>
            <a:r>
              <a:rPr lang="ar-KW" sz="2000" b="1" dirty="0">
                <a:solidFill>
                  <a:schemeClr val="tx2"/>
                </a:solidFill>
                <a:latin typeface="Calibri" pitchFamily="34" charset="0"/>
              </a:rPr>
              <a:t>يلزم الحصول على موافقة الهيئة اذا كان انتهاء صندوق الاستثمار نتيجة لانتهاء مدته المحددة </a:t>
            </a:r>
            <a:r>
              <a:rPr lang="ar-KW" sz="2000" b="1" dirty="0" smtClean="0">
                <a:solidFill>
                  <a:schemeClr val="tx2"/>
                </a:solidFill>
                <a:latin typeface="Calibri" pitchFamily="34" charset="0"/>
              </a:rPr>
              <a:t>في نظامه </a:t>
            </a:r>
            <a:r>
              <a:rPr lang="ar-KW" sz="2000" b="1" dirty="0">
                <a:solidFill>
                  <a:schemeClr val="tx2"/>
                </a:solidFill>
                <a:latin typeface="Calibri" pitchFamily="34" charset="0"/>
              </a:rPr>
              <a:t>الأساسي، أو اذا كان نظامه الأساسي ينص على </a:t>
            </a:r>
            <a:r>
              <a:rPr lang="ar-KW" sz="2000" b="1" dirty="0" smtClean="0">
                <a:solidFill>
                  <a:schemeClr val="tx2"/>
                </a:solidFill>
                <a:latin typeface="Calibri" pitchFamily="34" charset="0"/>
              </a:rPr>
              <a:t>انتهائه </a:t>
            </a:r>
            <a:r>
              <a:rPr lang="ar-KW" sz="2000" b="1" dirty="0">
                <a:solidFill>
                  <a:schemeClr val="tx2"/>
                </a:solidFill>
                <a:latin typeface="Calibri" pitchFamily="34" charset="0"/>
              </a:rPr>
              <a:t>عند حصول حدث معين، بشرط أن يقع هذا الحدث. ويكون مدير الصندوق مسؤولاً عن إشعار الهيئة وحملة الوحدات </a:t>
            </a:r>
            <a:r>
              <a:rPr lang="ar-KW" sz="2000" b="1" dirty="0" smtClean="0">
                <a:solidFill>
                  <a:schemeClr val="tx2"/>
                </a:solidFill>
                <a:latin typeface="Calibri" pitchFamily="34" charset="0"/>
              </a:rPr>
              <a:t>في أسرع </a:t>
            </a:r>
            <a:r>
              <a:rPr lang="ar-KW" sz="2000" b="1" dirty="0">
                <a:solidFill>
                  <a:schemeClr val="tx2"/>
                </a:solidFill>
                <a:latin typeface="Calibri" pitchFamily="34" charset="0"/>
              </a:rPr>
              <a:t>وقت ممكن عند وقوع ذلك الحدث  وبانتهاء صندوق الاستثمار.</a:t>
            </a:r>
          </a:p>
          <a:p>
            <a:pPr mar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37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356" y="266701"/>
            <a:ext cx="4972100" cy="1143000"/>
          </a:xfrm>
        </p:spPr>
        <p:txBody>
          <a:bodyPr>
            <a:normAutofit/>
          </a:bodyPr>
          <a:lstStyle/>
          <a:p>
            <a:pPr algn="r" rtl="1"/>
            <a:r>
              <a:rPr lang="ar-KW" sz="2400" b="1" dirty="0" smtClean="0">
                <a:solidFill>
                  <a:schemeClr val="tx2"/>
                </a:solidFill>
              </a:rPr>
              <a:t>18- إلغاء الترخيص</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0" indent="0" algn="just" rtl="1" fontAlgn="base">
              <a:spcBef>
                <a:spcPct val="0"/>
              </a:spcBef>
              <a:spcAft>
                <a:spcPts val="600"/>
              </a:spcAft>
              <a:buNone/>
            </a:pPr>
            <a:r>
              <a:rPr lang="ar-KW" sz="2000" b="1" dirty="0">
                <a:solidFill>
                  <a:schemeClr val="tx2"/>
                </a:solidFill>
                <a:latin typeface="Calibri" pitchFamily="34" charset="0"/>
              </a:rPr>
              <a:t>للهيئة أن تلغي ترخيص أي صندوق استثمار في أي من الأحوال التالية:</a:t>
            </a:r>
          </a:p>
          <a:p>
            <a:pPr marL="857250" lvl="1"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إذا </a:t>
            </a:r>
            <a:r>
              <a:rPr lang="ar-KW" sz="2000" b="1" dirty="0">
                <a:solidFill>
                  <a:schemeClr val="tx2"/>
                </a:solidFill>
                <a:latin typeface="Calibri" pitchFamily="34" charset="0"/>
              </a:rPr>
              <a:t>تبين أنه لم يتم الوفاء بأي من الشروط الخاصة بمنح الترخيص.</a:t>
            </a:r>
          </a:p>
          <a:p>
            <a:pPr marL="857250" lvl="1"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إذا </a:t>
            </a:r>
            <a:r>
              <a:rPr lang="ar-KW" sz="2000" b="1" dirty="0">
                <a:solidFill>
                  <a:schemeClr val="tx2"/>
                </a:solidFill>
                <a:latin typeface="Calibri" pitchFamily="34" charset="0"/>
              </a:rPr>
              <a:t>كان في ذلك حماية لمصلحة حملة الوحدات في الصندوق.</a:t>
            </a:r>
          </a:p>
          <a:p>
            <a:pPr marL="857250" lvl="1"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إذا </a:t>
            </a:r>
            <a:r>
              <a:rPr lang="ar-KW" sz="2000" b="1" dirty="0">
                <a:solidFill>
                  <a:schemeClr val="tx2"/>
                </a:solidFill>
                <a:latin typeface="Calibri" pitchFamily="34" charset="0"/>
              </a:rPr>
              <a:t>خالف مدير الصندوق أو مراقب الاستثمار </a:t>
            </a:r>
            <a:r>
              <a:rPr lang="ar-KW" sz="2000" b="1" dirty="0" smtClean="0">
                <a:solidFill>
                  <a:schemeClr val="tx2"/>
                </a:solidFill>
                <a:latin typeface="Calibri" pitchFamily="34" charset="0"/>
              </a:rPr>
              <a:t>أياًّ </a:t>
            </a:r>
            <a:r>
              <a:rPr lang="ar-KW" sz="2000" b="1" dirty="0">
                <a:solidFill>
                  <a:schemeClr val="tx2"/>
                </a:solidFill>
                <a:latin typeface="Calibri" pitchFamily="34" charset="0"/>
              </a:rPr>
              <a:t>من أحكام القانون أو اللوائح، أو قدم للهيئة معلومات غير صحيحة أو غير دقيقة </a:t>
            </a:r>
            <a:r>
              <a:rPr lang="ar-KW" sz="2000" b="1" dirty="0" smtClean="0">
                <a:solidFill>
                  <a:schemeClr val="tx2"/>
                </a:solidFill>
                <a:latin typeface="Calibri" pitchFamily="34" charset="0"/>
              </a:rPr>
              <a:t>أو </a:t>
            </a:r>
            <a:r>
              <a:rPr lang="ar-KW" sz="2000" b="1" dirty="0">
                <a:solidFill>
                  <a:schemeClr val="tx2"/>
                </a:solidFill>
                <a:latin typeface="Calibri" pitchFamily="34" charset="0"/>
              </a:rPr>
              <a:t>مضللة.</a:t>
            </a:r>
          </a:p>
          <a:p>
            <a:pPr marL="857250" lvl="1" indent="-457200" algn="just" rtl="1" fontAlgn="base">
              <a:spcBef>
                <a:spcPct val="0"/>
              </a:spcBef>
              <a:spcAft>
                <a:spcPts val="600"/>
              </a:spcAft>
              <a:buFont typeface="+mj-lt"/>
              <a:buAutoNum type="arabicPeriod"/>
            </a:pPr>
            <a:r>
              <a:rPr lang="ar-KW" sz="2000" b="1" dirty="0" smtClean="0">
                <a:solidFill>
                  <a:schemeClr val="tx2"/>
                </a:solidFill>
                <a:latin typeface="Calibri" pitchFamily="34" charset="0"/>
              </a:rPr>
              <a:t>إذا </a:t>
            </a:r>
            <a:r>
              <a:rPr lang="ar-KW" sz="2000" b="1" dirty="0">
                <a:solidFill>
                  <a:schemeClr val="tx2"/>
                </a:solidFill>
                <a:latin typeface="Calibri" pitchFamily="34" charset="0"/>
              </a:rPr>
              <a:t>طلب مدير الصندوق إلغاء الترخيص. وللهيئة أن ترفض الطلب إذا وجدت ضرورة للتحري عن أمر يتعلق بالصندوق أو بمصلحة حملة الوحدات.</a:t>
            </a:r>
          </a:p>
          <a:p>
            <a:pPr marL="0" indent="0" algn="just" rtl="1" fontAlgn="base">
              <a:spcBef>
                <a:spcPct val="0"/>
              </a:spcBef>
              <a:spcAft>
                <a:spcPts val="600"/>
              </a:spcAft>
              <a:buNone/>
            </a:pPr>
            <a:endParaRPr lang="ar-KW" sz="2000"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79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1000"/>
                                        <p:tgtEl>
                                          <p:spTgt spid="3">
                                            <p:txEl>
                                              <p:pRg st="0" end="0"/>
                                            </p:txEl>
                                          </p:spTgt>
                                        </p:tgtEl>
                                      </p:cBhvr>
                                    </p:animEffect>
                                    <p:anim calcmode="lin" valueType="num">
                                      <p:cBhvr>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66701"/>
            <a:ext cx="5112568" cy="1143000"/>
          </a:xfrm>
        </p:spPr>
        <p:txBody>
          <a:bodyPr>
            <a:normAutofit/>
          </a:bodyPr>
          <a:lstStyle/>
          <a:p>
            <a:pPr algn="r" rtl="1"/>
            <a:r>
              <a:rPr lang="ar-KW" sz="2400" b="1" dirty="0" smtClean="0">
                <a:solidFill>
                  <a:schemeClr val="tx2"/>
                </a:solidFill>
              </a:rPr>
              <a:t>19- تعيين مدير بديل أو مصفٍّ لصندوق الاستثمار</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algn="just" rtl="1" fontAlgn="base">
              <a:spcBef>
                <a:spcPct val="0"/>
              </a:spcBef>
              <a:spcAft>
                <a:spcPts val="600"/>
              </a:spcAft>
            </a:pPr>
            <a:r>
              <a:rPr lang="ar-KW" sz="2000" dirty="0" smtClean="0">
                <a:solidFill>
                  <a:schemeClr val="tx2"/>
                </a:solidFill>
                <a:latin typeface="Calibri" pitchFamily="34" charset="0"/>
              </a:rPr>
              <a:t>يجوز </a:t>
            </a:r>
            <a:r>
              <a:rPr lang="ar-KW" sz="2000" dirty="0">
                <a:solidFill>
                  <a:schemeClr val="tx2"/>
                </a:solidFill>
                <a:latin typeface="Calibri" pitchFamily="34" charset="0"/>
              </a:rPr>
              <a:t>لمن يملكون نسبة لا تقل عن 10% من عدد وحدات الصندوق أن يطلبوا من مجلس إدارة الصندوق عقد جمعية حملة الوحدات لمناقشة تعيين مدير بديل أو مصف للصندوق.</a:t>
            </a:r>
          </a:p>
          <a:p>
            <a:pPr algn="just" rtl="1" fontAlgn="base">
              <a:spcBef>
                <a:spcPct val="0"/>
              </a:spcBef>
              <a:spcAft>
                <a:spcPts val="600"/>
              </a:spcAft>
            </a:pPr>
            <a:r>
              <a:rPr lang="ar-KW" sz="2000" dirty="0" smtClean="0">
                <a:solidFill>
                  <a:schemeClr val="tx2"/>
                </a:solidFill>
                <a:latin typeface="Calibri" pitchFamily="34" charset="0"/>
              </a:rPr>
              <a:t>لجمعية </a:t>
            </a:r>
            <a:r>
              <a:rPr lang="ar-KW" sz="2000" dirty="0">
                <a:solidFill>
                  <a:schemeClr val="tx2"/>
                </a:solidFill>
                <a:latin typeface="Calibri" pitchFamily="34" charset="0"/>
              </a:rPr>
              <a:t>حملة الوحدات التي عقدت لمناقشة طلب تعيين مدير بديل أو تصفية الصندوق أن تقرر ذلك، بناء على تصويت من حملة الوحدات الذين يمثلون 50% من رأس مال الصندوق، وذلك في أي من الأحوال الآتية:</a:t>
            </a:r>
          </a:p>
          <a:p>
            <a:pPr marL="857250" lvl="1" indent="-457200" algn="just" rtl="1" fontAlgn="base">
              <a:spcBef>
                <a:spcPct val="0"/>
              </a:spcBef>
              <a:spcAft>
                <a:spcPts val="600"/>
              </a:spcAft>
              <a:buFont typeface="+mj-lt"/>
              <a:buAutoNum type="arabicPeriod"/>
            </a:pPr>
            <a:r>
              <a:rPr lang="ar-KW" sz="2000" dirty="0" smtClean="0">
                <a:solidFill>
                  <a:schemeClr val="tx2"/>
                </a:solidFill>
                <a:latin typeface="Calibri" pitchFamily="34" charset="0"/>
              </a:rPr>
              <a:t>توقف </a:t>
            </a:r>
            <a:r>
              <a:rPr lang="ar-KW" sz="2000" dirty="0">
                <a:solidFill>
                  <a:schemeClr val="tx2"/>
                </a:solidFill>
                <a:latin typeface="Calibri" pitchFamily="34" charset="0"/>
              </a:rPr>
              <a:t>مدير صندوق الاستثمار عن ممارسة نشاط الأوراق المالية، أو عجزه عن الوفاء بالتزاماته على نحو يُعرض مصالح حملة الوحدات للخطر.</a:t>
            </a:r>
          </a:p>
          <a:p>
            <a:pPr marL="857250" lvl="1" indent="-457200" algn="just" rtl="1" fontAlgn="base">
              <a:spcBef>
                <a:spcPct val="0"/>
              </a:spcBef>
              <a:spcAft>
                <a:spcPts val="600"/>
              </a:spcAft>
              <a:buFont typeface="+mj-lt"/>
              <a:buAutoNum type="arabicPeriod"/>
            </a:pPr>
            <a:r>
              <a:rPr lang="ar-KW" sz="2000" dirty="0" smtClean="0">
                <a:solidFill>
                  <a:schemeClr val="tx2"/>
                </a:solidFill>
                <a:latin typeface="Calibri" pitchFamily="34" charset="0"/>
              </a:rPr>
              <a:t>ارتكاب </a:t>
            </a:r>
            <a:r>
              <a:rPr lang="ar-KW" sz="2000" dirty="0">
                <a:solidFill>
                  <a:schemeClr val="tx2"/>
                </a:solidFill>
                <a:latin typeface="Calibri" pitchFamily="34" charset="0"/>
              </a:rPr>
              <a:t>مدير صندوق الاستثمار مخالفة جوهرية للقانون أو هذه اللائحة أو النظام الأساسي للصندوق</a:t>
            </a:r>
            <a:r>
              <a:rPr lang="ar-KW" sz="1600" dirty="0">
                <a:solidFill>
                  <a:schemeClr val="tx2"/>
                </a:solidFill>
                <a:latin typeface="Calibri" pitchFamily="34" charset="0"/>
              </a:rPr>
              <a:t>.</a:t>
            </a:r>
          </a:p>
        </p:txBody>
      </p:sp>
      <p:sp>
        <p:nvSpPr>
          <p:cNvPr id="4" name="Slide Number Placeholder 3"/>
          <p:cNvSpPr>
            <a:spLocks noGrp="1"/>
          </p:cNvSpPr>
          <p:nvPr>
            <p:ph type="sldNum" sz="quarter" idx="12"/>
          </p:nvPr>
        </p:nvSpPr>
        <p:spPr/>
        <p:txBody>
          <a:bodyPr/>
          <a:lstStyle/>
          <a:p>
            <a:fld id="{2E51A151-84BD-4E71-B744-C440629F458B}" type="slidenum">
              <a:rPr lang="en-US" smtClean="0"/>
              <a:pPr/>
              <a:t>26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4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66701"/>
            <a:ext cx="5112568" cy="1143000"/>
          </a:xfrm>
        </p:spPr>
        <p:txBody>
          <a:bodyPr>
            <a:normAutofit/>
          </a:bodyPr>
          <a:lstStyle/>
          <a:p>
            <a:pPr algn="r" rtl="1"/>
            <a:r>
              <a:rPr lang="en-US" sz="2400" b="1" dirty="0" smtClean="0">
                <a:solidFill>
                  <a:schemeClr val="tx2"/>
                </a:solidFill>
              </a:rPr>
              <a:t>20</a:t>
            </a:r>
            <a:r>
              <a:rPr lang="ar-KW" sz="2400" b="1" dirty="0" smtClean="0">
                <a:solidFill>
                  <a:schemeClr val="tx2"/>
                </a:solidFill>
              </a:rPr>
              <a:t>- نموذج نشرة إصدار</a:t>
            </a:r>
            <a:endParaRPr lang="ar-KW" sz="2400" b="1" dirty="0">
              <a:solidFill>
                <a:schemeClr val="tx2"/>
              </a:solidFill>
            </a:endParaRPr>
          </a:p>
        </p:txBody>
      </p:sp>
      <p:sp>
        <p:nvSpPr>
          <p:cNvPr id="3" name="Content Placeholder 2"/>
          <p:cNvSpPr>
            <a:spLocks noGrp="1"/>
          </p:cNvSpPr>
          <p:nvPr>
            <p:ph idx="1"/>
          </p:nvPr>
        </p:nvSpPr>
        <p:spPr>
          <a:xfrm>
            <a:off x="457200" y="1700808"/>
            <a:ext cx="8229600" cy="4425355"/>
          </a:xfrm>
        </p:spPr>
        <p:txBody>
          <a:bodyPr>
            <a:normAutofit/>
          </a:bodyPr>
          <a:lstStyle/>
          <a:p>
            <a:pPr marL="0" indent="0" algn="just" rtl="1" fontAlgn="base">
              <a:spcBef>
                <a:spcPct val="0"/>
              </a:spcBef>
              <a:spcAft>
                <a:spcPts val="600"/>
              </a:spcAft>
              <a:buNone/>
            </a:pPr>
            <a:endParaRPr lang="ar-KW" sz="2000" b="1" dirty="0" smtClean="0">
              <a:solidFill>
                <a:schemeClr val="tx2"/>
              </a:solidFill>
              <a:latin typeface="Calibri" pitchFamily="34" charset="0"/>
            </a:endParaRPr>
          </a:p>
          <a:p>
            <a:pPr marL="0" indent="0" algn="just" rtl="1" fontAlgn="base">
              <a:spcBef>
                <a:spcPct val="0"/>
              </a:spcBef>
              <a:spcAft>
                <a:spcPts val="600"/>
              </a:spcAft>
              <a:buNone/>
            </a:pPr>
            <a:endParaRPr lang="ar-KW" sz="2000" b="1" dirty="0">
              <a:solidFill>
                <a:schemeClr val="tx2"/>
              </a:solidFill>
              <a:latin typeface="Calibri" pitchFamily="34" charset="0"/>
            </a:endParaRPr>
          </a:p>
          <a:p>
            <a:pPr marL="0" indent="0" algn="just" rtl="1" fontAlgn="base">
              <a:spcBef>
                <a:spcPct val="0"/>
              </a:spcBef>
              <a:spcAft>
                <a:spcPts val="600"/>
              </a:spcAft>
              <a:buNone/>
            </a:pPr>
            <a:r>
              <a:rPr lang="ar-KW" sz="2000" b="1" dirty="0" smtClean="0">
                <a:solidFill>
                  <a:schemeClr val="tx2"/>
                </a:solidFill>
                <a:latin typeface="Calibri" pitchFamily="34" charset="0"/>
                <a:hlinkClick r:id="rId3" action="ppaction://hlinkfile"/>
              </a:rPr>
              <a:t>يجب على حملة الوحدات قبل الاشتراك بالصندوق الاطلاع على الأمور التالية</a:t>
            </a:r>
            <a:r>
              <a:rPr lang="ar-KW" sz="2000" b="1" dirty="0" smtClean="0">
                <a:solidFill>
                  <a:schemeClr val="tx2"/>
                </a:solidFill>
                <a:latin typeface="Calibri" pitchFamily="34" charset="0"/>
              </a:rPr>
              <a:t>:</a:t>
            </a:r>
            <a:endParaRPr lang="ar-KW" sz="2000" b="1"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27</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10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anim calcmode="lin" valueType="num">
                                      <p:cBhvr>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064" y="2463031"/>
            <a:ext cx="7772400" cy="1902073"/>
          </a:xfrm>
        </p:spPr>
        <p:txBody>
          <a:bodyPr>
            <a:noAutofit/>
          </a:bodyPr>
          <a:lstStyle/>
          <a:p>
            <a:pPr rtl="1"/>
            <a:r>
              <a:rPr lang="ar-KW" sz="9600" b="1" dirty="0" smtClean="0">
                <a:solidFill>
                  <a:srgbClr val="8C8A26"/>
                </a:solidFill>
                <a:cs typeface="+mn-cs"/>
              </a:rPr>
              <a:t>شــكــراً</a:t>
            </a:r>
            <a:endParaRPr lang="en-GB" sz="9600" dirty="0"/>
          </a:p>
        </p:txBody>
      </p:sp>
      <p:pic>
        <p:nvPicPr>
          <p:cNvPr id="6" name="Picture 5" descr="Picture 3.png"/>
          <p:cNvPicPr>
            <a:picLocks noChangeAspect="1"/>
          </p:cNvPicPr>
          <p:nvPr/>
        </p:nvPicPr>
        <p:blipFill rotWithShape="1">
          <a:blip r:embed="rId2" cstate="print"/>
          <a:srcRect r="75690"/>
          <a:stretch/>
        </p:blipFill>
        <p:spPr>
          <a:xfrm>
            <a:off x="1" y="0"/>
            <a:ext cx="2222937" cy="6858000"/>
          </a:xfrm>
          <a:prstGeom prst="rect">
            <a:avLst/>
          </a:prstGeom>
          <a:ln w="28575">
            <a:noFill/>
          </a:ln>
        </p:spPr>
      </p:pic>
    </p:spTree>
    <p:extLst>
      <p:ext uri="{BB962C8B-B14F-4D97-AF65-F5344CB8AC3E}">
        <p14:creationId xmlns:p14="http://schemas.microsoft.com/office/powerpoint/2010/main" val="8473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3" cstate="print"/>
          <a:stretch>
            <a:fillRect/>
          </a:stretch>
        </p:blipFill>
        <p:spPr>
          <a:xfrm>
            <a:off x="0" y="-46555"/>
            <a:ext cx="9143999" cy="7056955"/>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a:spcBef>
                <a:spcPts val="2400"/>
              </a:spcBef>
              <a:defRPr/>
            </a:pPr>
            <a:r>
              <a:rPr lang="ar-KW" sz="2800" dirty="0">
                <a:solidFill>
                  <a:srgbClr val="1F497D">
                    <a:lumMod val="50000"/>
                  </a:srgbClr>
                </a:solidFill>
                <a:cs typeface="Times New Roman"/>
              </a:rPr>
              <a:t>	</a:t>
            </a:r>
            <a:endParaRPr lang="en-US" sz="2800" dirty="0">
              <a:solidFill>
                <a:srgbClr val="1F497D">
                  <a:lumMod val="50000"/>
                </a:srgbClr>
              </a:solidFill>
              <a:cs typeface="+mj-cs"/>
            </a:endParaRPr>
          </a:p>
        </p:txBody>
      </p:sp>
      <p:sp>
        <p:nvSpPr>
          <p:cNvPr id="4100" name="Title 3"/>
          <p:cNvSpPr>
            <a:spLocks noGrp="1"/>
          </p:cNvSpPr>
          <p:nvPr>
            <p:ph type="title"/>
          </p:nvPr>
        </p:nvSpPr>
        <p:spPr>
          <a:xfrm>
            <a:off x="1790700" y="233363"/>
            <a:ext cx="6934200" cy="985837"/>
          </a:xfrm>
        </p:spPr>
        <p:txBody>
          <a:bodyPr/>
          <a:lstStyle/>
          <a:p>
            <a:pPr rtl="1"/>
            <a:r>
              <a:rPr lang="ar-KW" sz="4000" u="sng" dirty="0" smtClean="0">
                <a:latin typeface="Sakkal Majalla" pitchFamily="2" charset="-78"/>
                <a:cs typeface="Sakkal Majalla" pitchFamily="2" charset="-78"/>
              </a:rPr>
              <a:t>الأجندة</a:t>
            </a:r>
            <a:r>
              <a:rPr lang="ar-KW" u="sng" dirty="0" smtClean="0"/>
              <a:t/>
            </a:r>
            <a:br>
              <a:rPr lang="ar-KW" u="sng" dirty="0" smtClean="0"/>
            </a:br>
            <a:endParaRPr lang="en-US" sz="3200" u="sng" dirty="0" smtClean="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50758212"/>
              </p:ext>
            </p:extLst>
          </p:nvPr>
        </p:nvGraphicFramePr>
        <p:xfrm>
          <a:off x="1600200" y="1524000"/>
          <a:ext cx="70104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fld id="{AF10A6A0-E1E8-47FB-8BF2-6B84ED46BBFA}"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Rectangle 5"/>
          <p:cNvSpPr/>
          <p:nvPr/>
        </p:nvSpPr>
        <p:spPr>
          <a:xfrm>
            <a:off x="1043608" y="2204864"/>
            <a:ext cx="7338392" cy="3678443"/>
          </a:xfrm>
          <a:prstGeom prst="rect">
            <a:avLst/>
          </a:prstGeom>
        </p:spPr>
        <p:txBody>
          <a:bodyPr wrap="square">
            <a:spAutoFit/>
          </a:bodyPr>
          <a:lstStyle/>
          <a:p>
            <a:pPr marL="457200" indent="-457200" algn="just" rtl="1" fontAlgn="base">
              <a:spcBef>
                <a:spcPct val="0"/>
              </a:spcBef>
              <a:spcAft>
                <a:spcPts val="600"/>
              </a:spcAft>
              <a:buFont typeface="+mj-lt"/>
              <a:buAutoNum type="arabicPeriod"/>
            </a:pPr>
            <a:r>
              <a:rPr lang="ar-KW" b="1" dirty="0" smtClean="0">
                <a:solidFill>
                  <a:schemeClr val="tx2"/>
                </a:solidFill>
                <a:cs typeface="Times New Roman"/>
              </a:rPr>
              <a:t>تعريف </a:t>
            </a:r>
            <a:r>
              <a:rPr lang="ar-KW" b="1" dirty="0">
                <a:solidFill>
                  <a:schemeClr val="tx2"/>
                </a:solidFill>
                <a:cs typeface="Times New Roman"/>
              </a:rPr>
              <a:t>صندوق </a:t>
            </a:r>
            <a:r>
              <a:rPr lang="ar-KW" b="1" dirty="0" smtClean="0">
                <a:solidFill>
                  <a:schemeClr val="tx2"/>
                </a:solidFill>
                <a:cs typeface="Times New Roman"/>
              </a:rPr>
              <a:t>الاستثمار</a:t>
            </a:r>
          </a:p>
          <a:p>
            <a:pPr marL="457200" indent="-457200" algn="just" rtl="1" fontAlgn="base">
              <a:spcBef>
                <a:spcPct val="0"/>
              </a:spcBef>
              <a:spcAft>
                <a:spcPts val="600"/>
              </a:spcAft>
              <a:buFont typeface="+mj-lt"/>
              <a:buAutoNum type="arabicPeriod"/>
            </a:pPr>
            <a:r>
              <a:rPr lang="ar-KW" b="1" dirty="0" smtClean="0">
                <a:solidFill>
                  <a:schemeClr val="tx2"/>
                </a:solidFill>
                <a:cs typeface="Times New Roman"/>
              </a:rPr>
              <a:t> تأسيس </a:t>
            </a:r>
            <a:r>
              <a:rPr lang="ar-KW" b="1" dirty="0">
                <a:solidFill>
                  <a:schemeClr val="tx2"/>
                </a:solidFill>
                <a:cs typeface="Times New Roman"/>
              </a:rPr>
              <a:t>صناديق </a:t>
            </a:r>
            <a:r>
              <a:rPr lang="ar-KW" b="1" dirty="0" smtClean="0">
                <a:solidFill>
                  <a:schemeClr val="tx2"/>
                </a:solidFill>
                <a:cs typeface="Times New Roman"/>
              </a:rPr>
              <a:t>الاستثمار</a:t>
            </a:r>
          </a:p>
          <a:p>
            <a:pPr marL="457200" indent="-457200" algn="just" rtl="1" fontAlgn="base">
              <a:spcBef>
                <a:spcPct val="0"/>
              </a:spcBef>
              <a:spcAft>
                <a:spcPts val="600"/>
              </a:spcAft>
              <a:buFont typeface="+mj-lt"/>
              <a:buAutoNum type="arabicPeriod"/>
            </a:pPr>
            <a:r>
              <a:rPr lang="ar-KW" b="1" dirty="0">
                <a:solidFill>
                  <a:schemeClr val="tx2"/>
                </a:solidFill>
                <a:cs typeface="Times New Roman"/>
              </a:rPr>
              <a:t> </a:t>
            </a:r>
            <a:r>
              <a:rPr lang="ar-KW" b="1" dirty="0" smtClean="0">
                <a:solidFill>
                  <a:schemeClr val="tx2"/>
                </a:solidFill>
              </a:rPr>
              <a:t>مدير </a:t>
            </a:r>
            <a:r>
              <a:rPr lang="ar-KW" b="1" dirty="0">
                <a:solidFill>
                  <a:schemeClr val="tx2"/>
                </a:solidFill>
              </a:rPr>
              <a:t>صندوق </a:t>
            </a:r>
            <a:r>
              <a:rPr lang="ar-KW" b="1" dirty="0" smtClean="0">
                <a:solidFill>
                  <a:schemeClr val="tx2"/>
                </a:solidFill>
              </a:rPr>
              <a:t>الاستثمار</a:t>
            </a:r>
            <a:endParaRPr lang="en-US" b="1" dirty="0" smtClean="0">
              <a:solidFill>
                <a:schemeClr val="tx2"/>
              </a:solidFill>
              <a:cs typeface="Times New Roman"/>
            </a:endParaRPr>
          </a:p>
          <a:p>
            <a:pPr marL="457200" indent="-457200" algn="just" rtl="1">
              <a:spcAft>
                <a:spcPts val="1000"/>
              </a:spcAft>
              <a:buFont typeface="+mj-lt"/>
              <a:buAutoNum type="arabicPeriod"/>
            </a:pPr>
            <a:r>
              <a:rPr lang="ar-KW" b="1" dirty="0">
                <a:solidFill>
                  <a:schemeClr val="tx2"/>
                </a:solidFill>
                <a:cs typeface="Times New Roman"/>
              </a:rPr>
              <a:t> </a:t>
            </a:r>
            <a:r>
              <a:rPr lang="ar-KW" b="1" dirty="0" smtClean="0">
                <a:solidFill>
                  <a:schemeClr val="tx2"/>
                </a:solidFill>
                <a:ea typeface="Calibri"/>
              </a:rPr>
              <a:t>مجلس </a:t>
            </a:r>
            <a:r>
              <a:rPr lang="ar-KW" b="1" dirty="0">
                <a:solidFill>
                  <a:schemeClr val="tx2"/>
                </a:solidFill>
                <a:ea typeface="Calibri"/>
              </a:rPr>
              <a:t>إدارة صندوق الاستثمار</a:t>
            </a:r>
            <a:endParaRPr lang="en-US" b="1" dirty="0">
              <a:solidFill>
                <a:schemeClr val="tx2"/>
              </a:solidFill>
              <a:ea typeface="Calibri"/>
              <a:cs typeface="Arial"/>
            </a:endParaRPr>
          </a:p>
          <a:p>
            <a:pPr marL="457200" indent="-457200" algn="r" rtl="1" fontAlgn="base">
              <a:spcBef>
                <a:spcPct val="0"/>
              </a:spcBef>
              <a:spcAft>
                <a:spcPts val="600"/>
              </a:spcAft>
              <a:buFont typeface="+mj-lt"/>
              <a:buAutoNum type="arabicPeriod"/>
            </a:pPr>
            <a:r>
              <a:rPr lang="ar-KW" b="1" dirty="0">
                <a:solidFill>
                  <a:schemeClr val="tx2"/>
                </a:solidFill>
                <a:cs typeface="Times New Roman"/>
              </a:rPr>
              <a:t> </a:t>
            </a:r>
            <a:r>
              <a:rPr lang="ar-KW" b="1" dirty="0" smtClean="0">
                <a:solidFill>
                  <a:schemeClr val="tx2"/>
                </a:solidFill>
                <a:cs typeface="Times New Roman"/>
              </a:rPr>
              <a:t>اسلوب </a:t>
            </a:r>
            <a:r>
              <a:rPr lang="ar-KW" b="1" dirty="0">
                <a:solidFill>
                  <a:schemeClr val="tx2"/>
                </a:solidFill>
                <a:cs typeface="Times New Roman"/>
              </a:rPr>
              <a:t>العمل في صناديق </a:t>
            </a:r>
            <a:r>
              <a:rPr lang="ar-KW" b="1" dirty="0" smtClean="0">
                <a:solidFill>
                  <a:schemeClr val="tx2"/>
                </a:solidFill>
                <a:cs typeface="Times New Roman"/>
              </a:rPr>
              <a:t>الاستثمار</a:t>
            </a:r>
          </a:p>
          <a:p>
            <a:pPr marL="457200" indent="-457200" algn="r" rtl="1" fontAlgn="base">
              <a:spcBef>
                <a:spcPct val="0"/>
              </a:spcBef>
              <a:spcAft>
                <a:spcPts val="600"/>
              </a:spcAft>
              <a:buFont typeface="+mj-lt"/>
              <a:buAutoNum type="arabicPeriod"/>
            </a:pPr>
            <a:r>
              <a:rPr lang="ar-KW" b="1" dirty="0">
                <a:solidFill>
                  <a:schemeClr val="tx2"/>
                </a:solidFill>
                <a:cs typeface="Times New Roman"/>
              </a:rPr>
              <a:t> </a:t>
            </a:r>
            <a:r>
              <a:rPr lang="ar-KW" b="1" dirty="0" smtClean="0">
                <a:solidFill>
                  <a:schemeClr val="tx2"/>
                </a:solidFill>
                <a:cs typeface="Times New Roman"/>
              </a:rPr>
              <a:t>النظام </a:t>
            </a:r>
            <a:r>
              <a:rPr lang="ar-KW" b="1" dirty="0">
                <a:solidFill>
                  <a:schemeClr val="tx2"/>
                </a:solidFill>
                <a:cs typeface="Times New Roman"/>
              </a:rPr>
              <a:t>الأساسي لصندوق </a:t>
            </a:r>
            <a:r>
              <a:rPr lang="ar-KW" b="1" dirty="0" smtClean="0">
                <a:solidFill>
                  <a:schemeClr val="tx2"/>
                </a:solidFill>
                <a:cs typeface="Times New Roman"/>
              </a:rPr>
              <a:t>الاستثمار</a:t>
            </a:r>
          </a:p>
          <a:p>
            <a:pPr marL="457200" indent="-457200" algn="r" rtl="1" fontAlgn="base">
              <a:spcBef>
                <a:spcPct val="0"/>
              </a:spcBef>
              <a:spcAft>
                <a:spcPts val="600"/>
              </a:spcAft>
              <a:buFont typeface="+mj-lt"/>
              <a:buAutoNum type="arabicPeriod"/>
            </a:pPr>
            <a:r>
              <a:rPr lang="ar-KW" b="1" dirty="0">
                <a:solidFill>
                  <a:schemeClr val="tx2"/>
                </a:solidFill>
                <a:cs typeface="Times New Roman"/>
              </a:rPr>
              <a:t> </a:t>
            </a:r>
            <a:r>
              <a:rPr lang="ar-KW" b="1" dirty="0" smtClean="0">
                <a:solidFill>
                  <a:schemeClr val="tx2"/>
                </a:solidFill>
                <a:cs typeface="Times New Roman"/>
              </a:rPr>
              <a:t>نشرة </a:t>
            </a:r>
            <a:r>
              <a:rPr lang="ar-KW" b="1" dirty="0">
                <a:solidFill>
                  <a:schemeClr val="tx2"/>
                </a:solidFill>
                <a:cs typeface="Times New Roman"/>
              </a:rPr>
              <a:t>إصدار صندوق </a:t>
            </a:r>
            <a:r>
              <a:rPr lang="ar-KW" b="1" dirty="0" smtClean="0">
                <a:solidFill>
                  <a:schemeClr val="tx2"/>
                </a:solidFill>
                <a:cs typeface="Times New Roman"/>
              </a:rPr>
              <a:t>الاستثمار</a:t>
            </a:r>
          </a:p>
          <a:p>
            <a:pPr marL="457200" indent="-457200" algn="r" rtl="1" fontAlgn="base">
              <a:spcBef>
                <a:spcPct val="0"/>
              </a:spcBef>
              <a:spcAft>
                <a:spcPts val="600"/>
              </a:spcAft>
              <a:buFont typeface="+mj-lt"/>
              <a:buAutoNum type="arabicPeriod"/>
            </a:pPr>
            <a:r>
              <a:rPr lang="ar-KW" b="1" dirty="0">
                <a:solidFill>
                  <a:schemeClr val="tx2"/>
                </a:solidFill>
                <a:cs typeface="Times New Roman"/>
              </a:rPr>
              <a:t> </a:t>
            </a:r>
            <a:r>
              <a:rPr lang="ar-KW" b="1" dirty="0" smtClean="0">
                <a:solidFill>
                  <a:schemeClr val="tx2"/>
                </a:solidFill>
                <a:cs typeface="Times New Roman"/>
              </a:rPr>
              <a:t>أرباح </a:t>
            </a:r>
            <a:r>
              <a:rPr lang="ar-KW" b="1" dirty="0">
                <a:solidFill>
                  <a:schemeClr val="tx2"/>
                </a:solidFill>
                <a:cs typeface="Times New Roman"/>
              </a:rPr>
              <a:t>حاملي الوحدات في الصناديق </a:t>
            </a:r>
            <a:r>
              <a:rPr lang="ar-KW" b="1" dirty="0" smtClean="0">
                <a:solidFill>
                  <a:schemeClr val="tx2"/>
                </a:solidFill>
                <a:cs typeface="Times New Roman"/>
              </a:rPr>
              <a:t>الاستثمارية </a:t>
            </a:r>
          </a:p>
          <a:p>
            <a:pPr marL="457200" indent="-457200" algn="r" rtl="1" fontAlgn="base">
              <a:spcBef>
                <a:spcPct val="0"/>
              </a:spcBef>
              <a:spcAft>
                <a:spcPts val="600"/>
              </a:spcAft>
              <a:buFont typeface="+mj-lt"/>
              <a:buAutoNum type="arabicPeriod"/>
            </a:pPr>
            <a:r>
              <a:rPr lang="ar-KW" b="1" dirty="0" smtClean="0">
                <a:solidFill>
                  <a:schemeClr val="tx2"/>
                </a:solidFill>
                <a:cs typeface="Times New Roman"/>
              </a:rPr>
              <a:t> أنواع </a:t>
            </a:r>
            <a:r>
              <a:rPr lang="ar-KW" b="1" dirty="0">
                <a:solidFill>
                  <a:schemeClr val="tx2"/>
                </a:solidFill>
                <a:cs typeface="Times New Roman"/>
              </a:rPr>
              <a:t>صناديق الاستثمار</a:t>
            </a:r>
          </a:p>
          <a:p>
            <a:pPr marL="457200" indent="-457200" algn="r" rtl="1" fontAlgn="base">
              <a:spcBef>
                <a:spcPct val="0"/>
              </a:spcBef>
              <a:spcAft>
                <a:spcPts val="600"/>
              </a:spcAft>
              <a:buFont typeface="+mj-lt"/>
              <a:buAutoNum type="arabicPeriod"/>
            </a:pPr>
            <a:r>
              <a:rPr lang="ar-KW" b="1" dirty="0">
                <a:solidFill>
                  <a:schemeClr val="tx2"/>
                </a:solidFill>
                <a:cs typeface="Times New Roman"/>
              </a:rPr>
              <a:t> </a:t>
            </a:r>
            <a:r>
              <a:rPr lang="ar-KW" b="1" dirty="0" smtClean="0">
                <a:solidFill>
                  <a:schemeClr val="tx2"/>
                </a:solidFill>
                <a:cs typeface="Times New Roman"/>
              </a:rPr>
              <a:t>طرح </a:t>
            </a:r>
            <a:r>
              <a:rPr lang="ar-KW" b="1" dirty="0">
                <a:solidFill>
                  <a:schemeClr val="tx2"/>
                </a:solidFill>
                <a:cs typeface="Times New Roman"/>
              </a:rPr>
              <a:t>صناديق </a:t>
            </a:r>
            <a:r>
              <a:rPr lang="ar-KW" b="1" dirty="0" smtClean="0">
                <a:solidFill>
                  <a:schemeClr val="tx2"/>
                </a:solidFill>
                <a:cs typeface="Times New Roman"/>
              </a:rPr>
              <a:t>الاستثمار</a:t>
            </a:r>
            <a:endParaRPr lang="ar-KW" b="1" dirty="0">
              <a:solidFill>
                <a:schemeClr val="tx2"/>
              </a:solidFill>
              <a:cs typeface="Times New Roman"/>
            </a:endParaRPr>
          </a:p>
        </p:txBody>
      </p:sp>
    </p:spTree>
    <p:extLst>
      <p:ext uri="{BB962C8B-B14F-4D97-AF65-F5344CB8AC3E}">
        <p14:creationId xmlns:p14="http://schemas.microsoft.com/office/powerpoint/2010/main" val="582550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3" cstate="print"/>
          <a:stretch>
            <a:fillRect/>
          </a:stretch>
        </p:blipFill>
        <p:spPr>
          <a:xfrm>
            <a:off x="0" y="-46555"/>
            <a:ext cx="9143999" cy="7056955"/>
          </a:xfrm>
          <a:prstGeom prst="rect">
            <a:avLst/>
          </a:prstGeom>
          <a:ln w="28575">
            <a:solidFill>
              <a:schemeClr val="accent6">
                <a:lumMod val="60000"/>
                <a:lumOff val="40000"/>
              </a:schemeClr>
            </a:solidFill>
          </a:ln>
        </p:spPr>
      </p:pic>
      <p:sp>
        <p:nvSpPr>
          <p:cNvPr id="3" name="Subtitle 2"/>
          <p:cNvSpPr txBox="1">
            <a:spLocks/>
          </p:cNvSpPr>
          <p:nvPr/>
        </p:nvSpPr>
        <p:spPr>
          <a:xfrm>
            <a:off x="1600200" y="233363"/>
            <a:ext cx="7315200" cy="6091237"/>
          </a:xfrm>
          <a:prstGeom prst="rect">
            <a:avLst/>
          </a:prstGeom>
        </p:spPr>
        <p:txBody>
          <a:bodyPr/>
          <a:lstStyle/>
          <a:p>
            <a:pPr marL="342900" indent="-342900" algn="just" rtl="1">
              <a:spcBef>
                <a:spcPts val="2400"/>
              </a:spcBef>
              <a:defRPr/>
            </a:pPr>
            <a:r>
              <a:rPr lang="ar-KW" sz="2800" dirty="0">
                <a:solidFill>
                  <a:srgbClr val="1F497D">
                    <a:lumMod val="50000"/>
                  </a:srgbClr>
                </a:solidFill>
                <a:cs typeface="Times New Roman"/>
              </a:rPr>
              <a:t>	</a:t>
            </a:r>
            <a:endParaRPr lang="en-US" sz="2800" dirty="0">
              <a:solidFill>
                <a:srgbClr val="1F497D">
                  <a:lumMod val="50000"/>
                </a:srgbClr>
              </a:solidFill>
              <a:cs typeface="+mj-cs"/>
            </a:endParaRPr>
          </a:p>
        </p:txBody>
      </p:sp>
      <p:sp>
        <p:nvSpPr>
          <p:cNvPr id="4100" name="Title 3"/>
          <p:cNvSpPr>
            <a:spLocks noGrp="1"/>
          </p:cNvSpPr>
          <p:nvPr>
            <p:ph type="title"/>
          </p:nvPr>
        </p:nvSpPr>
        <p:spPr>
          <a:xfrm>
            <a:off x="1790700" y="233363"/>
            <a:ext cx="6934200" cy="985837"/>
          </a:xfrm>
        </p:spPr>
        <p:txBody>
          <a:bodyPr/>
          <a:lstStyle/>
          <a:p>
            <a:pPr rtl="1"/>
            <a:r>
              <a:rPr lang="ar-KW" sz="4000" u="sng" dirty="0" smtClean="0">
                <a:latin typeface="Sakkal Majalla" pitchFamily="2" charset="-78"/>
                <a:cs typeface="Sakkal Majalla" pitchFamily="2" charset="-78"/>
              </a:rPr>
              <a:t>الأجندة</a:t>
            </a:r>
            <a:r>
              <a:rPr lang="ar-KW" u="sng" dirty="0" smtClean="0"/>
              <a:t/>
            </a:r>
            <a:br>
              <a:rPr lang="ar-KW" u="sng" dirty="0" smtClean="0"/>
            </a:br>
            <a:endParaRPr lang="en-US" sz="3200" u="sng" dirty="0" smtClean="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1538089"/>
              </p:ext>
            </p:extLst>
          </p:nvPr>
        </p:nvGraphicFramePr>
        <p:xfrm>
          <a:off x="1600200" y="1524000"/>
          <a:ext cx="70104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fld id="{AF10A6A0-E1E8-47FB-8BF2-6B84ED46BBFA}" type="slidenum">
              <a:rPr lang="en-US" smtClean="0">
                <a:solidFill>
                  <a:prstClr val="black">
                    <a:tint val="75000"/>
                  </a:prstClr>
                </a:solidFill>
              </a:rPr>
              <a:pPr>
                <a:defRPr/>
              </a:pPr>
              <a:t>4</a:t>
            </a:fld>
            <a:endParaRPr lang="en-US" dirty="0">
              <a:solidFill>
                <a:prstClr val="black">
                  <a:tint val="75000"/>
                </a:prstClr>
              </a:solidFill>
            </a:endParaRPr>
          </a:p>
        </p:txBody>
      </p:sp>
      <p:sp>
        <p:nvSpPr>
          <p:cNvPr id="6" name="Rectangle 5"/>
          <p:cNvSpPr/>
          <p:nvPr/>
        </p:nvSpPr>
        <p:spPr>
          <a:xfrm>
            <a:off x="1043608" y="2420888"/>
            <a:ext cx="7338392" cy="4031873"/>
          </a:xfrm>
          <a:prstGeom prst="rect">
            <a:avLst/>
          </a:prstGeom>
        </p:spPr>
        <p:txBody>
          <a:bodyPr wrap="square">
            <a:spAutoFit/>
          </a:bodyPr>
          <a:lstStyle/>
          <a:p>
            <a:pPr marL="457200" indent="-457200" algn="just" rtl="1" fontAlgn="base">
              <a:spcBef>
                <a:spcPct val="0"/>
              </a:spcBef>
              <a:spcAft>
                <a:spcPts val="600"/>
              </a:spcAft>
              <a:buFont typeface="+mj-lt"/>
              <a:buAutoNum type="arabicPeriod" startAt="11"/>
            </a:pPr>
            <a:r>
              <a:rPr lang="ar-KW" b="1" dirty="0" smtClean="0">
                <a:solidFill>
                  <a:schemeClr val="tx2"/>
                </a:solidFill>
                <a:cs typeface="Times New Roman"/>
              </a:rPr>
              <a:t>شكل </a:t>
            </a:r>
            <a:r>
              <a:rPr lang="ar-KW" b="1" dirty="0">
                <a:solidFill>
                  <a:schemeClr val="tx2"/>
                </a:solidFill>
                <a:cs typeface="Times New Roman"/>
              </a:rPr>
              <a:t>صندوق </a:t>
            </a:r>
            <a:r>
              <a:rPr lang="ar-KW" b="1" dirty="0" smtClean="0">
                <a:solidFill>
                  <a:schemeClr val="tx2"/>
                </a:solidFill>
                <a:cs typeface="Times New Roman"/>
              </a:rPr>
              <a:t>الاستثمار</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شراء الوحدات في صناديق </a:t>
            </a:r>
            <a:r>
              <a:rPr lang="ar-KW" b="1" dirty="0" smtClean="0">
                <a:solidFill>
                  <a:schemeClr val="tx2"/>
                </a:solidFill>
                <a:cs typeface="Times New Roman"/>
              </a:rPr>
              <a:t>الاستثمار</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صافي قيمة أصول صندوق </a:t>
            </a:r>
            <a:r>
              <a:rPr lang="ar-KW" b="1" dirty="0" smtClean="0">
                <a:solidFill>
                  <a:schemeClr val="tx2"/>
                </a:solidFill>
                <a:cs typeface="Times New Roman"/>
              </a:rPr>
              <a:t>الاستثمار</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بيع وحدات الصندوق </a:t>
            </a:r>
            <a:r>
              <a:rPr lang="ar-KW" b="1" dirty="0" smtClean="0">
                <a:solidFill>
                  <a:schemeClr val="tx2"/>
                </a:solidFill>
                <a:cs typeface="Times New Roman"/>
              </a:rPr>
              <a:t>المملوكة</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التسعير والتقويم </a:t>
            </a:r>
            <a:r>
              <a:rPr lang="ar-KW" b="1" dirty="0" smtClean="0">
                <a:solidFill>
                  <a:schemeClr val="tx2"/>
                </a:solidFill>
                <a:cs typeface="Times New Roman"/>
              </a:rPr>
              <a:t>والاسترداد</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القوائم المالية التقارير الدورية لحملة </a:t>
            </a:r>
            <a:r>
              <a:rPr lang="ar-KW" b="1" dirty="0" smtClean="0">
                <a:solidFill>
                  <a:schemeClr val="tx2"/>
                </a:solidFill>
                <a:cs typeface="Times New Roman"/>
              </a:rPr>
              <a:t>الوحدات</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إنهاء صندوق </a:t>
            </a:r>
            <a:r>
              <a:rPr lang="ar-KW" b="1" dirty="0" smtClean="0">
                <a:solidFill>
                  <a:schemeClr val="tx2"/>
                </a:solidFill>
                <a:cs typeface="Times New Roman"/>
              </a:rPr>
              <a:t>الاستثمار</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إلغاء </a:t>
            </a:r>
            <a:r>
              <a:rPr lang="ar-KW" b="1" dirty="0" smtClean="0">
                <a:solidFill>
                  <a:schemeClr val="tx2"/>
                </a:solidFill>
                <a:cs typeface="Times New Roman"/>
              </a:rPr>
              <a:t>الترخيص</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تعيين مدير بديل أو مصفً لصندوق </a:t>
            </a:r>
            <a:r>
              <a:rPr lang="ar-KW" b="1" dirty="0" smtClean="0">
                <a:solidFill>
                  <a:schemeClr val="tx2"/>
                </a:solidFill>
                <a:cs typeface="Times New Roman"/>
              </a:rPr>
              <a:t>الاستثمار</a:t>
            </a:r>
          </a:p>
          <a:p>
            <a:pPr marL="457200" indent="-457200" algn="just" rtl="1" fontAlgn="base">
              <a:spcBef>
                <a:spcPct val="0"/>
              </a:spcBef>
              <a:spcAft>
                <a:spcPts val="600"/>
              </a:spcAft>
              <a:buFont typeface="+mj-lt"/>
              <a:buAutoNum type="arabicPeriod" startAt="11"/>
            </a:pPr>
            <a:r>
              <a:rPr lang="ar-KW" b="1" dirty="0">
                <a:solidFill>
                  <a:schemeClr val="tx2"/>
                </a:solidFill>
                <a:cs typeface="Times New Roman"/>
              </a:rPr>
              <a:t>نموذج نشرة إصدار</a:t>
            </a:r>
          </a:p>
          <a:p>
            <a:pPr marL="457200" indent="-457200" algn="just" rtl="1" fontAlgn="base">
              <a:spcBef>
                <a:spcPct val="0"/>
              </a:spcBef>
              <a:spcAft>
                <a:spcPts val="600"/>
              </a:spcAft>
              <a:buFont typeface="+mj-lt"/>
              <a:buAutoNum type="arabicPeriod" startAt="11"/>
            </a:pPr>
            <a:endParaRPr lang="ar-KW" sz="2000" b="1" dirty="0" smtClean="0">
              <a:solidFill>
                <a:schemeClr val="tx2"/>
              </a:solidFill>
              <a:cs typeface="Times New Roman"/>
            </a:endParaRPr>
          </a:p>
        </p:txBody>
      </p:sp>
    </p:spTree>
    <p:extLst>
      <p:ext uri="{BB962C8B-B14F-4D97-AF65-F5344CB8AC3E}">
        <p14:creationId xmlns:p14="http://schemas.microsoft.com/office/powerpoint/2010/main" val="4027085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1000"/>
                                        <p:tgtEl>
                                          <p:spTgt spid="6">
                                            <p:txEl>
                                              <p:pRg st="0" end="0"/>
                                            </p:txEl>
                                          </p:spTgt>
                                        </p:tgtEl>
                                      </p:cBhvr>
                                    </p:animEffect>
                                    <p:anim calcmode="lin" valueType="num">
                                      <p:cBhvr>
                                        <p:cTn id="1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fade">
                                      <p:cBhvr>
                                        <p:cTn id="49" dur="1000"/>
                                        <p:tgtEl>
                                          <p:spTgt spid="6">
                                            <p:txEl>
                                              <p:pRg st="8" end="8"/>
                                            </p:txEl>
                                          </p:spTgt>
                                        </p:tgtEl>
                                      </p:cBhvr>
                                    </p:animEffect>
                                    <p:anim calcmode="lin" valueType="num">
                                      <p:cBhvr>
                                        <p:cTn id="5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1000"/>
                                        <p:tgtEl>
                                          <p:spTgt spid="6">
                                            <p:txEl>
                                              <p:pRg st="9" end="9"/>
                                            </p:txEl>
                                          </p:spTgt>
                                        </p:tgtEl>
                                      </p:cBhvr>
                                    </p:animEffect>
                                    <p:anim calcmode="lin" valueType="num">
                                      <p:cBhvr>
                                        <p:cTn id="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56619"/>
            <a:ext cx="5876925" cy="1143000"/>
          </a:xfrm>
        </p:spPr>
        <p:txBody>
          <a:bodyPr>
            <a:normAutofit/>
          </a:bodyPr>
          <a:lstStyle/>
          <a:p>
            <a:pPr algn="r" rtl="1"/>
            <a:r>
              <a:rPr lang="ar-KW" sz="2400" dirty="0">
                <a:solidFill>
                  <a:schemeClr val="tx2"/>
                </a:solidFill>
              </a:rPr>
              <a:t> </a:t>
            </a:r>
            <a:r>
              <a:rPr lang="ar-KW" sz="2400" dirty="0" smtClean="0">
                <a:solidFill>
                  <a:schemeClr val="tx2"/>
                </a:solidFill>
              </a:rPr>
              <a:t>    </a:t>
            </a:r>
            <a:r>
              <a:rPr lang="ar-KW" sz="2400" b="1" dirty="0" smtClean="0">
                <a:solidFill>
                  <a:schemeClr val="tx2"/>
                </a:solidFill>
              </a:rPr>
              <a:t>1- تعريف </a:t>
            </a:r>
            <a:r>
              <a:rPr lang="ar-KW" sz="2400" b="1" dirty="0">
                <a:solidFill>
                  <a:schemeClr val="tx2"/>
                </a:solidFill>
              </a:rPr>
              <a:t>صندوق </a:t>
            </a:r>
            <a:r>
              <a:rPr lang="ar-KW" sz="2400" b="1" dirty="0" smtClean="0">
                <a:solidFill>
                  <a:schemeClr val="tx2"/>
                </a:solidFill>
              </a:rPr>
              <a:t>الاستثمار</a:t>
            </a:r>
            <a:endParaRPr lang="en-US" sz="24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lvl="0" indent="0" algn="r" rtl="1" fontAlgn="base">
              <a:spcBef>
                <a:spcPct val="0"/>
              </a:spcBef>
              <a:spcAft>
                <a:spcPts val="600"/>
              </a:spcAft>
              <a:buNone/>
            </a:pPr>
            <a:endParaRPr lang="ar-KW" sz="1200" dirty="0">
              <a:solidFill>
                <a:schemeClr val="tx2"/>
              </a:solidFill>
              <a:latin typeface="Calibri" pitchFamily="34" charset="0"/>
              <a:cs typeface="Times New Roman"/>
            </a:endParaRPr>
          </a:p>
          <a:p>
            <a:pPr marL="0" indent="0" algn="r" rtl="1" fontAlgn="base">
              <a:spcBef>
                <a:spcPct val="0"/>
              </a:spcBef>
              <a:spcAft>
                <a:spcPts val="600"/>
              </a:spcAft>
              <a:buNone/>
            </a:pPr>
            <a:endParaRPr lang="ar-KW" sz="2000" dirty="0">
              <a:solidFill>
                <a:prstClr val="black"/>
              </a:solidFill>
              <a:cs typeface="Times New Roman"/>
            </a:endParaRPr>
          </a:p>
          <a:p>
            <a:pPr marL="0" lvl="0" indent="0" algn="just" rtl="1" fontAlgn="base">
              <a:lnSpc>
                <a:spcPct val="200000"/>
              </a:lnSpc>
              <a:spcBef>
                <a:spcPct val="0"/>
              </a:spcBef>
              <a:spcAft>
                <a:spcPts val="600"/>
              </a:spcAft>
              <a:buNone/>
            </a:pPr>
            <a:r>
              <a:rPr lang="ar-KW" sz="2400" b="1" dirty="0">
                <a:solidFill>
                  <a:schemeClr val="tx2"/>
                </a:solidFill>
              </a:rPr>
              <a:t>نظام استثمار جماعي يهدف إلى تجميع الأموال من المستثمرين بغرض </a:t>
            </a:r>
            <a:r>
              <a:rPr lang="ar-KW" sz="2400" b="1" dirty="0" smtClean="0">
                <a:solidFill>
                  <a:schemeClr val="tx2"/>
                </a:solidFill>
              </a:rPr>
              <a:t>استثمارها </a:t>
            </a:r>
            <a:r>
              <a:rPr lang="ar-KW" sz="2400" b="1" dirty="0">
                <a:solidFill>
                  <a:schemeClr val="tx2"/>
                </a:solidFill>
              </a:rPr>
              <a:t>نيابة عنهم في المجالات المختلفة وفقاً لأصول الإدارة المهنية للاستثمار الجماعي، ويديره مدير صندوق الاستثمار مقابل رسوم </a:t>
            </a:r>
            <a:r>
              <a:rPr lang="ar-KW" sz="2400" b="1" dirty="0" smtClean="0">
                <a:solidFill>
                  <a:schemeClr val="tx2"/>
                </a:solidFill>
              </a:rPr>
              <a:t>محددة.</a:t>
            </a:r>
            <a:endParaRPr lang="ar-KW" b="1" dirty="0">
              <a:solidFill>
                <a:schemeClr val="tx2"/>
              </a:solidFill>
              <a:latin typeface="Calibri" pitchFamily="34" charset="0"/>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solidFill>
                  <a:prstClr val="black">
                    <a:tint val="75000"/>
                  </a:prstClr>
                </a:solidFill>
              </a:rPr>
              <a:pPr/>
              <a:t>5</a:t>
            </a:fld>
            <a:endParaRPr lang="en-US" dirty="0">
              <a:solidFill>
                <a:prstClr val="black">
                  <a:tint val="75000"/>
                </a:prst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0919"/>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fade">
                                      <p:cBhvr>
                                        <p:cTn id="9" dur="1000"/>
                                        <p:tgtEl>
                                          <p:spTgt spid="3">
                                            <p:txEl>
                                              <p:pRg st="2" end="2"/>
                                            </p:txEl>
                                          </p:spTgt>
                                        </p:tgtEl>
                                      </p:cBhvr>
                                    </p:animEffect>
                                    <p:anim calcmode="lin" valueType="num">
                                      <p:cBhvr>
                                        <p:cTn id="1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56619"/>
            <a:ext cx="5876925" cy="1143000"/>
          </a:xfrm>
        </p:spPr>
        <p:txBody>
          <a:bodyPr>
            <a:normAutofit/>
          </a:bodyPr>
          <a:lstStyle/>
          <a:p>
            <a:pPr algn="r" rtl="1"/>
            <a:r>
              <a:rPr lang="ar-KW" sz="2400" dirty="0">
                <a:solidFill>
                  <a:schemeClr val="tx2"/>
                </a:solidFill>
              </a:rPr>
              <a:t> </a:t>
            </a:r>
            <a:r>
              <a:rPr lang="ar-KW" sz="2400" dirty="0" smtClean="0">
                <a:solidFill>
                  <a:schemeClr val="tx2"/>
                </a:solidFill>
              </a:rPr>
              <a:t>    </a:t>
            </a:r>
            <a:r>
              <a:rPr lang="ar-KW" sz="2400" b="1" dirty="0" smtClean="0">
                <a:solidFill>
                  <a:schemeClr val="tx2"/>
                </a:solidFill>
              </a:rPr>
              <a:t>2- تأسيس صناديق الاستثمار</a:t>
            </a:r>
            <a:endParaRPr lang="en-US" sz="24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lvl="0" indent="0" algn="r" rtl="1" fontAlgn="base">
              <a:spcBef>
                <a:spcPct val="0"/>
              </a:spcBef>
              <a:spcAft>
                <a:spcPts val="600"/>
              </a:spcAft>
              <a:buNone/>
            </a:pPr>
            <a:endParaRPr lang="ar-KW" sz="1200" dirty="0">
              <a:solidFill>
                <a:schemeClr val="tx2"/>
              </a:solidFill>
              <a:latin typeface="Calibri" pitchFamily="34" charset="0"/>
              <a:cs typeface="Times New Roman"/>
            </a:endParaRPr>
          </a:p>
          <a:p>
            <a:pPr lvl="0" algn="just" rtl="1">
              <a:lnSpc>
                <a:spcPct val="115000"/>
              </a:lnSpc>
              <a:spcBef>
                <a:spcPts val="0"/>
              </a:spcBef>
              <a:spcAft>
                <a:spcPts val="1000"/>
              </a:spcAft>
              <a:buFont typeface="Symbol"/>
              <a:buChar char=""/>
            </a:pPr>
            <a:r>
              <a:rPr lang="ar-KW" sz="2000" b="1" dirty="0">
                <a:solidFill>
                  <a:schemeClr val="tx2"/>
                </a:solidFill>
                <a:ea typeface="Calibri"/>
              </a:rPr>
              <a:t>لا يجوز تأسيس صندوق الاستثمار إلا بعد الحصول على ترخيص من الهيئة بذلك وقيده في سجل الصناديق لديها</a:t>
            </a:r>
            <a:r>
              <a:rPr lang="ar-KW" sz="2000" b="1" dirty="0" smtClean="0">
                <a:solidFill>
                  <a:schemeClr val="tx2"/>
                </a:solidFill>
                <a:ea typeface="Calibri"/>
              </a:rPr>
              <a:t>.</a:t>
            </a:r>
          </a:p>
          <a:p>
            <a:pPr lvl="0" algn="just" rtl="1">
              <a:lnSpc>
                <a:spcPct val="115000"/>
              </a:lnSpc>
              <a:spcBef>
                <a:spcPts val="0"/>
              </a:spcBef>
              <a:spcAft>
                <a:spcPts val="1000"/>
              </a:spcAft>
              <a:buFont typeface="Symbol"/>
              <a:buChar char=""/>
            </a:pPr>
            <a:r>
              <a:rPr lang="ar-KW" sz="2000" b="1" dirty="0" smtClean="0">
                <a:solidFill>
                  <a:schemeClr val="tx2"/>
                </a:solidFill>
                <a:ea typeface="Calibri"/>
              </a:rPr>
              <a:t>يقتصر تأسيس صناديق الاستثمار على الشخص المُرخص له بمزاولة نشاط تأسيس وإدارة أنظمة الاستثمار الجماعي.</a:t>
            </a:r>
          </a:p>
          <a:p>
            <a:pPr marL="0" lvl="0" indent="0" algn="just" rtl="1">
              <a:lnSpc>
                <a:spcPct val="115000"/>
              </a:lnSpc>
              <a:spcBef>
                <a:spcPts val="0"/>
              </a:spcBef>
              <a:spcAft>
                <a:spcPts val="1000"/>
              </a:spcAft>
              <a:buNone/>
            </a:pPr>
            <a:endParaRPr lang="ar-KW" sz="2000" dirty="0" smtClean="0">
              <a:solidFill>
                <a:schemeClr val="tx2">
                  <a:lumMod val="75000"/>
                </a:schemeClr>
              </a:solidFill>
              <a:ea typeface="Calibri"/>
            </a:endParaRPr>
          </a:p>
          <a:p>
            <a:pPr marL="0" lvl="0" indent="0" algn="just" rtl="1">
              <a:lnSpc>
                <a:spcPct val="115000"/>
              </a:lnSpc>
              <a:spcBef>
                <a:spcPts val="0"/>
              </a:spcBef>
              <a:spcAft>
                <a:spcPts val="1000"/>
              </a:spcAft>
              <a:buNone/>
            </a:pPr>
            <a:endParaRPr lang="en-US" sz="1800" dirty="0">
              <a:solidFill>
                <a:schemeClr val="tx2">
                  <a:lumMod val="75000"/>
                </a:schemeClr>
              </a:solidFill>
              <a:ea typeface="Calibri"/>
              <a:cs typeface="Arial"/>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solidFill>
                  <a:prstClr val="black">
                    <a:tint val="75000"/>
                  </a:prstClr>
                </a:solidFill>
              </a:rPr>
              <a:pPr/>
              <a:t>6</a:t>
            </a:fld>
            <a:endParaRPr lang="en-US" dirty="0">
              <a:solidFill>
                <a:prstClr val="black">
                  <a:tint val="75000"/>
                </a:prst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0919"/>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7" y="3509169"/>
            <a:ext cx="6480720" cy="2500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0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56619"/>
            <a:ext cx="5876925" cy="1143000"/>
          </a:xfrm>
        </p:spPr>
        <p:txBody>
          <a:bodyPr>
            <a:normAutofit/>
          </a:bodyPr>
          <a:lstStyle/>
          <a:p>
            <a:pPr algn="r" rtl="1"/>
            <a:r>
              <a:rPr lang="ar-KW" sz="2400" dirty="0">
                <a:solidFill>
                  <a:schemeClr val="tx2"/>
                </a:solidFill>
              </a:rPr>
              <a:t> </a:t>
            </a:r>
            <a:r>
              <a:rPr lang="ar-KW" sz="2400" dirty="0" smtClean="0">
                <a:solidFill>
                  <a:schemeClr val="tx2"/>
                </a:solidFill>
              </a:rPr>
              <a:t>    </a:t>
            </a:r>
            <a:r>
              <a:rPr lang="ar-KW" sz="2400" b="1" dirty="0" smtClean="0">
                <a:solidFill>
                  <a:schemeClr val="tx2"/>
                </a:solidFill>
              </a:rPr>
              <a:t>3- مدير صندوق الاستثمار</a:t>
            </a:r>
            <a:endParaRPr lang="en-US" sz="24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lvl="0" indent="0" algn="just" rtl="1" fontAlgn="base">
              <a:spcBef>
                <a:spcPct val="0"/>
              </a:spcBef>
              <a:spcAft>
                <a:spcPts val="600"/>
              </a:spcAft>
              <a:buNone/>
            </a:pPr>
            <a:r>
              <a:rPr lang="ar-KW" sz="1800" dirty="0" smtClean="0">
                <a:solidFill>
                  <a:schemeClr val="tx2">
                    <a:lumMod val="75000"/>
                  </a:schemeClr>
                </a:solidFill>
                <a:ea typeface="Calibri"/>
              </a:rPr>
              <a:t>  </a:t>
            </a:r>
          </a:p>
          <a:p>
            <a:pPr algn="just" rtl="1" fontAlgn="base">
              <a:lnSpc>
                <a:spcPct val="150000"/>
              </a:lnSpc>
              <a:spcBef>
                <a:spcPct val="0"/>
              </a:spcBef>
              <a:spcAft>
                <a:spcPts val="600"/>
              </a:spcAft>
            </a:pPr>
            <a:r>
              <a:rPr lang="ar-KW" sz="1800" b="1" dirty="0" smtClean="0">
                <a:solidFill>
                  <a:schemeClr val="tx2"/>
                </a:solidFill>
                <a:ea typeface="Calibri"/>
              </a:rPr>
              <a:t>شركة </a:t>
            </a:r>
            <a:r>
              <a:rPr lang="ar-KW" sz="1800" b="1" dirty="0">
                <a:solidFill>
                  <a:schemeClr val="tx2"/>
                </a:solidFill>
                <a:ea typeface="Calibri"/>
              </a:rPr>
              <a:t>استثمارية مُرخص لها من قبل الهيئة تتولى إدارة صندوق الاستثمار. وتوظف خبراتها وتجاربها في اتخاذ القرارات الاستثمارية فيها. وتقوم بمراقبة أداء استثماراتها، وتتخذ قرارات استثمارية بالبيع أو الشراء للوصول إلى أفضل أداء ممكن.  وتمثل صندوق </a:t>
            </a:r>
            <a:r>
              <a:rPr lang="ar-KW" sz="1800" b="1" dirty="0" smtClean="0">
                <a:solidFill>
                  <a:schemeClr val="tx2"/>
                </a:solidFill>
                <a:ea typeface="Calibri"/>
              </a:rPr>
              <a:t>الاستثمار </a:t>
            </a:r>
            <a:r>
              <a:rPr lang="ar-KW" sz="1800" b="1" dirty="0">
                <a:solidFill>
                  <a:schemeClr val="tx2"/>
                </a:solidFill>
                <a:ea typeface="Calibri"/>
              </a:rPr>
              <a:t>في علاقته بالغير وأمام القضاء ويكون له حق التوقيع </a:t>
            </a:r>
            <a:r>
              <a:rPr lang="ar-KW" sz="1800" b="1" dirty="0" smtClean="0">
                <a:solidFill>
                  <a:schemeClr val="tx2"/>
                </a:solidFill>
                <a:ea typeface="Calibri"/>
              </a:rPr>
              <a:t>عنه.</a:t>
            </a:r>
          </a:p>
          <a:p>
            <a:pPr marL="0" indent="0" algn="just" rtl="1" fontAlgn="base">
              <a:lnSpc>
                <a:spcPct val="150000"/>
              </a:lnSpc>
              <a:spcBef>
                <a:spcPct val="0"/>
              </a:spcBef>
              <a:spcAft>
                <a:spcPts val="600"/>
              </a:spcAft>
              <a:buNone/>
            </a:pPr>
            <a:endParaRPr lang="ar-KW" sz="1800" b="1" dirty="0" smtClean="0">
              <a:solidFill>
                <a:schemeClr val="tx2"/>
              </a:solidFill>
              <a:ea typeface="Calibri"/>
            </a:endParaRPr>
          </a:p>
          <a:p>
            <a:pPr algn="just" rtl="1" fontAlgn="base">
              <a:lnSpc>
                <a:spcPct val="150000"/>
              </a:lnSpc>
              <a:spcBef>
                <a:spcPct val="0"/>
              </a:spcBef>
              <a:spcAft>
                <a:spcPts val="600"/>
              </a:spcAft>
            </a:pPr>
            <a:r>
              <a:rPr lang="ar-KW" sz="1800" b="1" dirty="0" smtClean="0">
                <a:solidFill>
                  <a:schemeClr val="tx2"/>
                </a:solidFill>
                <a:ea typeface="Calibri"/>
              </a:rPr>
              <a:t>يحكم </a:t>
            </a:r>
            <a:r>
              <a:rPr lang="ar-KW" sz="1800" b="1" dirty="0">
                <a:solidFill>
                  <a:schemeClr val="tx2"/>
                </a:solidFill>
                <a:ea typeface="Calibri"/>
              </a:rPr>
              <a:t>النظام الأساسي لصندوق الاستثمار العلاقة بين مدير الصندوق وحملة الوحدات.</a:t>
            </a:r>
          </a:p>
        </p:txBody>
      </p:sp>
      <p:sp>
        <p:nvSpPr>
          <p:cNvPr id="4" name="Slide Number Placeholder 3"/>
          <p:cNvSpPr>
            <a:spLocks noGrp="1"/>
          </p:cNvSpPr>
          <p:nvPr>
            <p:ph type="sldNum" sz="quarter" idx="12"/>
          </p:nvPr>
        </p:nvSpPr>
        <p:spPr/>
        <p:txBody>
          <a:bodyPr/>
          <a:lstStyle/>
          <a:p>
            <a:fld id="{2E51A151-84BD-4E71-B744-C440629F458B}" type="slidenum">
              <a:rPr lang="en-US" smtClean="0">
                <a:solidFill>
                  <a:prstClr val="black">
                    <a:tint val="75000"/>
                  </a:prstClr>
                </a:solidFill>
              </a:rPr>
              <a:pPr/>
              <a:t>7</a:t>
            </a:fld>
            <a:endParaRPr lang="en-US" dirty="0">
              <a:solidFill>
                <a:prstClr val="black">
                  <a:tint val="75000"/>
                </a:prst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0919"/>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36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56619"/>
            <a:ext cx="5876925" cy="1143000"/>
          </a:xfrm>
        </p:spPr>
        <p:txBody>
          <a:bodyPr>
            <a:normAutofit/>
          </a:bodyPr>
          <a:lstStyle/>
          <a:p>
            <a:pPr algn="r" rtl="1"/>
            <a:r>
              <a:rPr lang="ar-KW" sz="2400" dirty="0">
                <a:solidFill>
                  <a:schemeClr val="tx2"/>
                </a:solidFill>
              </a:rPr>
              <a:t> </a:t>
            </a:r>
            <a:r>
              <a:rPr lang="ar-KW" sz="2400" dirty="0" smtClean="0">
                <a:solidFill>
                  <a:schemeClr val="tx2"/>
                </a:solidFill>
              </a:rPr>
              <a:t>    </a:t>
            </a:r>
            <a:r>
              <a:rPr lang="ar-KW" sz="2400" b="1" dirty="0" smtClean="0">
                <a:solidFill>
                  <a:schemeClr val="tx2"/>
                </a:solidFill>
              </a:rPr>
              <a:t>4- مجلس إدارة صندوق الاستثمار</a:t>
            </a:r>
            <a:endParaRPr lang="en-US" sz="24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lvl="0" indent="0" algn="r" rtl="1" fontAlgn="base">
              <a:spcBef>
                <a:spcPct val="0"/>
              </a:spcBef>
              <a:spcAft>
                <a:spcPts val="600"/>
              </a:spcAft>
              <a:buNone/>
            </a:pPr>
            <a:endParaRPr lang="ar-KW" sz="1200" dirty="0">
              <a:solidFill>
                <a:schemeClr val="tx2"/>
              </a:solidFill>
              <a:latin typeface="Calibri" pitchFamily="34" charset="0"/>
              <a:cs typeface="Times New Roman"/>
            </a:endParaRPr>
          </a:p>
          <a:p>
            <a:pPr lvl="0" algn="just" rtl="1">
              <a:lnSpc>
                <a:spcPct val="115000"/>
              </a:lnSpc>
              <a:spcBef>
                <a:spcPts val="0"/>
              </a:spcBef>
              <a:spcAft>
                <a:spcPts val="1000"/>
              </a:spcAft>
              <a:buFont typeface="Symbol"/>
              <a:buChar char=""/>
            </a:pPr>
            <a:r>
              <a:rPr lang="ar-KW" sz="1800" b="1" dirty="0" smtClean="0">
                <a:solidFill>
                  <a:schemeClr val="tx2"/>
                </a:solidFill>
                <a:ea typeface="Calibri"/>
              </a:rPr>
              <a:t>يكون </a:t>
            </a:r>
            <a:r>
              <a:rPr lang="ar-KW" sz="1800" b="1" dirty="0">
                <a:solidFill>
                  <a:schemeClr val="tx2"/>
                </a:solidFill>
                <a:ea typeface="Calibri"/>
              </a:rPr>
              <a:t>لكل صندوق استثمار مجلس إدارة معين من قبل جمعية حملة الوحدات في الصندوق </a:t>
            </a:r>
            <a:r>
              <a:rPr lang="ar-KW" sz="1800" b="1" dirty="0" smtClean="0">
                <a:solidFill>
                  <a:schemeClr val="tx2"/>
                </a:solidFill>
                <a:ea typeface="Calibri"/>
              </a:rPr>
              <a:t>، وذلك بعد </a:t>
            </a:r>
            <a:r>
              <a:rPr lang="ar-KW" sz="1800" b="1" dirty="0">
                <a:solidFill>
                  <a:schemeClr val="tx2"/>
                </a:solidFill>
                <a:ea typeface="Calibri"/>
              </a:rPr>
              <a:t>الحصول على موافقة الهيئة. واستثناءً من ذلك، يقوم مدير الصندوق بتعيين مجلس الإدارة التأسيسي للصندوق. </a:t>
            </a:r>
            <a:endParaRPr lang="en-US" sz="1800" b="1" dirty="0" smtClean="0">
              <a:solidFill>
                <a:schemeClr val="tx2"/>
              </a:solidFill>
              <a:ea typeface="Calibri"/>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solidFill>
                  <a:prstClr val="black">
                    <a:tint val="75000"/>
                  </a:prstClr>
                </a:solidFill>
              </a:rPr>
              <a:pPr/>
              <a:t>8</a:t>
            </a:fld>
            <a:endParaRPr lang="en-US" dirty="0">
              <a:solidFill>
                <a:prstClr val="black">
                  <a:tint val="75000"/>
                </a:prst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0919"/>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rotWithShape="1">
          <a:blip r:embed="rId5"/>
          <a:srcRect l="38333" t="31778" r="32639" b="21777"/>
          <a:stretch/>
        </p:blipFill>
        <p:spPr bwMode="auto">
          <a:xfrm>
            <a:off x="4988235" y="2852936"/>
            <a:ext cx="3602360" cy="3277612"/>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852936"/>
            <a:ext cx="3118842" cy="327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9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681" y="256619"/>
            <a:ext cx="5876925" cy="1143000"/>
          </a:xfrm>
        </p:spPr>
        <p:txBody>
          <a:bodyPr>
            <a:normAutofit/>
          </a:bodyPr>
          <a:lstStyle/>
          <a:p>
            <a:pPr algn="r" rtl="1"/>
            <a:r>
              <a:rPr lang="ar-KW" sz="2400" dirty="0">
                <a:solidFill>
                  <a:schemeClr val="tx2"/>
                </a:solidFill>
              </a:rPr>
              <a:t> </a:t>
            </a:r>
            <a:r>
              <a:rPr lang="ar-KW" sz="2400" dirty="0" smtClean="0">
                <a:solidFill>
                  <a:schemeClr val="tx2"/>
                </a:solidFill>
              </a:rPr>
              <a:t>    </a:t>
            </a:r>
            <a:r>
              <a:rPr lang="ar-KW" sz="2400" b="1" dirty="0" smtClean="0">
                <a:solidFill>
                  <a:schemeClr val="tx2"/>
                </a:solidFill>
              </a:rPr>
              <a:t>تابع مجلس إدارة صندوق الاستثمار</a:t>
            </a:r>
            <a:endParaRPr lang="en-US" sz="2400"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a:bodyPr>
          <a:lstStyle/>
          <a:p>
            <a:pPr lvl="0" algn="just" rtl="1">
              <a:lnSpc>
                <a:spcPct val="115000"/>
              </a:lnSpc>
              <a:spcBef>
                <a:spcPts val="0"/>
              </a:spcBef>
              <a:spcAft>
                <a:spcPts val="1000"/>
              </a:spcAft>
              <a:buFont typeface="Symbol"/>
              <a:buChar char=""/>
            </a:pPr>
            <a:endParaRPr lang="ar-KW" sz="1700" dirty="0">
              <a:solidFill>
                <a:srgbClr val="1F497D">
                  <a:lumMod val="75000"/>
                </a:srgbClr>
              </a:solidFill>
              <a:ea typeface="Calibri"/>
            </a:endParaRPr>
          </a:p>
          <a:p>
            <a:pPr lvl="0" algn="just" rtl="1">
              <a:lnSpc>
                <a:spcPct val="150000"/>
              </a:lnSpc>
              <a:spcBef>
                <a:spcPts val="0"/>
              </a:spcBef>
              <a:spcAft>
                <a:spcPts val="1000"/>
              </a:spcAft>
              <a:buFont typeface="Symbol"/>
              <a:buChar char=""/>
            </a:pPr>
            <a:r>
              <a:rPr lang="ar-KW" sz="1700" b="1" dirty="0">
                <a:solidFill>
                  <a:schemeClr val="tx2"/>
                </a:solidFill>
                <a:ea typeface="Calibri"/>
              </a:rPr>
              <a:t>يتكون مجلس إدارة الصندوق من أعضاء مستقلين وأعضاء غير مستقلين عن مدير الصندوق، و يجب أن يكون ثلث أعضاء مجلس إدارة الصندوق على الأقل أعضاءً مستقلين، وفي جميع الأحوال يجب ألا يقل عدد الأعضاء المستقلين عن عضوين.</a:t>
            </a:r>
          </a:p>
          <a:p>
            <a:pPr lvl="0" algn="just" rtl="1">
              <a:lnSpc>
                <a:spcPct val="115000"/>
              </a:lnSpc>
              <a:spcBef>
                <a:spcPts val="0"/>
              </a:spcBef>
              <a:spcAft>
                <a:spcPts val="1000"/>
              </a:spcAft>
              <a:buFont typeface="Symbol"/>
              <a:buChar char=""/>
            </a:pPr>
            <a:r>
              <a:rPr lang="ar-KW" sz="1700" b="1" dirty="0">
                <a:solidFill>
                  <a:schemeClr val="tx2"/>
                </a:solidFill>
                <a:ea typeface="Calibri"/>
              </a:rPr>
              <a:t>تشمل مسؤوليات أعضاء مجلس إدارة صندوق الاستثمار الآتـي:</a:t>
            </a:r>
          </a:p>
          <a:p>
            <a:pPr lvl="1" indent="-342900" algn="just" rtl="1">
              <a:lnSpc>
                <a:spcPct val="115000"/>
              </a:lnSpc>
              <a:spcBef>
                <a:spcPts val="0"/>
              </a:spcBef>
              <a:spcAft>
                <a:spcPts val="1000"/>
              </a:spcAft>
              <a:buFont typeface="+mj-lt"/>
              <a:buAutoNum type="arabicPeriod"/>
            </a:pPr>
            <a:r>
              <a:rPr lang="ar-KW" sz="1700" b="1" dirty="0">
                <a:solidFill>
                  <a:schemeClr val="tx2"/>
                </a:solidFill>
                <a:ea typeface="Calibri"/>
              </a:rPr>
              <a:t>بذل العناية اللازمة والعمل بأمانة فيما يحقق مصلحة الصندوق وحملة الوحدات. </a:t>
            </a:r>
          </a:p>
          <a:p>
            <a:pPr lvl="1" indent="-342900" algn="just" rtl="1">
              <a:lnSpc>
                <a:spcPct val="115000"/>
              </a:lnSpc>
              <a:spcBef>
                <a:spcPts val="0"/>
              </a:spcBef>
              <a:spcAft>
                <a:spcPts val="1000"/>
              </a:spcAft>
              <a:buFont typeface="+mj-lt"/>
              <a:buAutoNum type="arabicPeriod"/>
            </a:pPr>
            <a:r>
              <a:rPr lang="ar-KW" sz="1700" b="1" dirty="0">
                <a:solidFill>
                  <a:schemeClr val="tx2"/>
                </a:solidFill>
                <a:ea typeface="Calibri"/>
              </a:rPr>
              <a:t>إقرار أية تعاملات تنطوي علي تعارض مصالح. </a:t>
            </a:r>
          </a:p>
          <a:p>
            <a:pPr lvl="1" indent="-342900" algn="just" rtl="1">
              <a:lnSpc>
                <a:spcPct val="115000"/>
              </a:lnSpc>
              <a:spcBef>
                <a:spcPts val="0"/>
              </a:spcBef>
              <a:spcAft>
                <a:spcPts val="1000"/>
              </a:spcAft>
              <a:buFont typeface="+mj-lt"/>
              <a:buAutoNum type="arabicPeriod"/>
            </a:pPr>
            <a:r>
              <a:rPr lang="ar-KW" sz="1700" b="1" dirty="0">
                <a:solidFill>
                  <a:schemeClr val="tx2"/>
                </a:solidFill>
                <a:ea typeface="Calibri"/>
              </a:rPr>
              <a:t>التأكد من قيام مدير الصندوق بمسؤولياته بما يحقق مصلحة حملة الوحدات وفقاً للنظام الأساسي للصندوق وأحكام القانون.</a:t>
            </a:r>
          </a:p>
          <a:p>
            <a:pPr marL="0" lvl="0" indent="0" algn="just" rtl="1">
              <a:lnSpc>
                <a:spcPct val="115000"/>
              </a:lnSpc>
              <a:spcBef>
                <a:spcPts val="0"/>
              </a:spcBef>
              <a:spcAft>
                <a:spcPts val="1000"/>
              </a:spcAft>
              <a:buNone/>
            </a:pPr>
            <a:endParaRPr lang="en-US" sz="1700" dirty="0">
              <a:solidFill>
                <a:srgbClr val="1F497D">
                  <a:lumMod val="75000"/>
                </a:srgbClr>
              </a:solidFill>
              <a:ea typeface="Calibri"/>
              <a:cs typeface="Arial"/>
            </a:endParaRPr>
          </a:p>
          <a:p>
            <a:pPr marL="0" lvl="0" indent="0" algn="r" rtl="1" fontAlgn="base">
              <a:spcBef>
                <a:spcPct val="0"/>
              </a:spcBef>
              <a:spcAft>
                <a:spcPts val="600"/>
              </a:spcAft>
              <a:buNone/>
            </a:pPr>
            <a:endParaRPr lang="ar-KW" sz="1200" dirty="0">
              <a:solidFill>
                <a:schemeClr val="tx2"/>
              </a:solidFill>
              <a:latin typeface="Calibri" pitchFamily="34" charset="0"/>
              <a:cs typeface="Times New Roman"/>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solidFill>
                  <a:prstClr val="black">
                    <a:tint val="75000"/>
                  </a:prstClr>
                </a:solidFill>
              </a:rPr>
              <a:pPr/>
              <a:t>9</a:t>
            </a:fld>
            <a:endParaRPr lang="en-US" dirty="0">
              <a:solidFill>
                <a:prstClr val="black">
                  <a:tint val="75000"/>
                </a:prst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0919"/>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7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1000"/>
                                        <p:tgtEl>
                                          <p:spTgt spid="3">
                                            <p:txEl>
                                              <p:pRg st="1" end="1"/>
                                            </p:txEl>
                                          </p:spTgt>
                                        </p:tgtEl>
                                      </p:cBhvr>
                                    </p:animEffect>
                                    <p:anim calcmode="lin" valueType="num">
                                      <p:cBhvr>
                                        <p:cTn id="1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6235</TotalTime>
  <Words>2151</Words>
  <Application>Microsoft Office PowerPoint</Application>
  <PresentationFormat>On-screen Show (4:3)</PresentationFormat>
  <Paragraphs>199</Paragraphs>
  <Slides>28</Slides>
  <Notes>26</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1_Office Theme</vt:lpstr>
      <vt:lpstr>3_Office Theme</vt:lpstr>
      <vt:lpstr>ورشة عمل </vt:lpstr>
      <vt:lpstr>المقدمــــــــة</vt:lpstr>
      <vt:lpstr>الأجندة </vt:lpstr>
      <vt:lpstr>الأجندة </vt:lpstr>
      <vt:lpstr>     1- تعريف صندوق الاستثمار</vt:lpstr>
      <vt:lpstr>     2- تأسيس صناديق الاستثمار</vt:lpstr>
      <vt:lpstr>     3- مدير صندوق الاستثمار</vt:lpstr>
      <vt:lpstr>     4- مجلس إدارة صندوق الاستثمار</vt:lpstr>
      <vt:lpstr>     تابع مجلس إدارة صندوق الاستثمار</vt:lpstr>
      <vt:lpstr>     5- أسلوب العمل في صناديق الاستثمار</vt:lpstr>
      <vt:lpstr>     6- النظام الأساسي لصندوق الاستثمار</vt:lpstr>
      <vt:lpstr>     7- نشرة إصدار صندوق الاستثمار</vt:lpstr>
      <vt:lpstr> 8- أرباح حاملي الوحدات في الصناديق         الاستثمارية</vt:lpstr>
      <vt:lpstr>     9- أنواع صناديق الاستثمار</vt:lpstr>
      <vt:lpstr>     10- طرح صناديق الاستثمار</vt:lpstr>
      <vt:lpstr>     11- شكل صندوق الاستثمار</vt:lpstr>
      <vt:lpstr>     تابع شكل صندوق الاستثمار</vt:lpstr>
      <vt:lpstr>     12- شراء الوحدات في صناديق الاستثمار</vt:lpstr>
      <vt:lpstr>     13- صافي قيمة الأصول</vt:lpstr>
      <vt:lpstr>     14- بيع وحدات الصندوق المملوكة</vt:lpstr>
      <vt:lpstr>     15- التسعير والتقويم والاسترداد</vt:lpstr>
      <vt:lpstr>     تابع   التسعير والتقويم والاسترداد</vt:lpstr>
      <vt:lpstr>16- القوائم المالية والتقارير الدورية لحملة                                           الوحدات</vt:lpstr>
      <vt:lpstr>17- انهاء صندوق الاستثمار</vt:lpstr>
      <vt:lpstr>18- إلغاء الترخيص</vt:lpstr>
      <vt:lpstr>19- تعيين مدير بديل أو مصفٍّ لصندوق الاستثمار</vt:lpstr>
      <vt:lpstr>20- نموذج نشرة إصدار</vt:lpstr>
      <vt:lpstr>شــكــراً</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dc:title>
  <dc:creator>Fouad Al-Ateeqi</dc:creator>
  <cp:lastModifiedBy>Sulaiman Almousa</cp:lastModifiedBy>
  <cp:revision>210</cp:revision>
  <cp:lastPrinted>2014-11-17T11:29:27Z</cp:lastPrinted>
  <dcterms:created xsi:type="dcterms:W3CDTF">2014-09-25T11:33:14Z</dcterms:created>
  <dcterms:modified xsi:type="dcterms:W3CDTF">2014-11-24T11:10:31Z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8b7f2750-21b4-4c47-939c-f52894735a0d</vt:lpwstr>
  </property>
  <property fmtid="{D5CDD505-2E9C-101B-9397-08002B2CF9AE}" pid="3" name="CMAClassification">
    <vt:lpwstr>Internal</vt:lpwstr>
  </property>
</Properties>
</file>